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6" r:id="rId1"/>
  </p:sldMasterIdLst>
  <p:sldIdLst>
    <p:sldId id="256" r:id="rId2"/>
    <p:sldId id="257" r:id="rId3"/>
    <p:sldId id="258" r:id="rId4"/>
    <p:sldId id="259" r:id="rId5"/>
    <p:sldId id="260" r:id="rId6"/>
    <p:sldId id="261" r:id="rId7"/>
    <p:sldId id="262" r:id="rId8"/>
    <p:sldId id="263" r:id="rId9"/>
    <p:sldId id="299" r:id="rId10"/>
    <p:sldId id="300" r:id="rId11"/>
    <p:sldId id="301" r:id="rId12"/>
    <p:sldId id="302" r:id="rId13"/>
    <p:sldId id="303" r:id="rId14"/>
    <p:sldId id="304" r:id="rId15"/>
    <p:sldId id="305" r:id="rId16"/>
    <p:sldId id="306" r:id="rId17"/>
    <p:sldId id="307" r:id="rId18"/>
    <p:sldId id="264" r:id="rId19"/>
    <p:sldId id="265" r:id="rId20"/>
    <p:sldId id="266" r:id="rId21"/>
    <p:sldId id="268" r:id="rId22"/>
    <p:sldId id="267"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311" r:id="rId54"/>
    <p:sldId id="312" r:id="rId55"/>
    <p:sldId id="313" r:id="rId56"/>
    <p:sldId id="315" r:id="rId57"/>
    <p:sldId id="317" r:id="rId58"/>
    <p:sldId id="323" r:id="rId59"/>
    <p:sldId id="336" r:id="rId60"/>
    <p:sldId id="318" r:id="rId61"/>
    <p:sldId id="319" r:id="rId62"/>
    <p:sldId id="320" r:id="rId63"/>
    <p:sldId id="338" r:id="rId64"/>
    <p:sldId id="339" r:id="rId65"/>
    <p:sldId id="337" r:id="rId66"/>
    <p:sldId id="322" r:id="rId67"/>
    <p:sldId id="314" r:id="rId68"/>
    <p:sldId id="325" r:id="rId69"/>
    <p:sldId id="308" r:id="rId70"/>
    <p:sldId id="328" r:id="rId71"/>
    <p:sldId id="329" r:id="rId72"/>
    <p:sldId id="330" r:id="rId73"/>
    <p:sldId id="331" r:id="rId74"/>
    <p:sldId id="333" r:id="rId75"/>
    <p:sldId id="334" r:id="rId76"/>
    <p:sldId id="335" r:id="rId77"/>
    <p:sldId id="310"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8" d="100"/>
          <a:sy n="98" d="100"/>
        </p:scale>
        <p:origin x="11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86146B-8569-4E4D-8ABF-9FBFDE5A7F68}" type="datetimeFigureOut">
              <a:rPr lang="en-IN" smtClean="0"/>
              <a:t>01-05-2024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37291E27-DDA8-462A-A5C5-031687D939F9}" type="slidenum">
              <a:rPr lang="en-IN" smtClean="0"/>
              <a:t>‹#›</a:t>
            </a:fld>
            <a:endParaRPr lang="en-IN"/>
          </a:p>
        </p:txBody>
      </p:sp>
    </p:spTree>
    <p:extLst>
      <p:ext uri="{BB962C8B-B14F-4D97-AF65-F5344CB8AC3E}">
        <p14:creationId xmlns:p14="http://schemas.microsoft.com/office/powerpoint/2010/main" val="990377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86146B-8569-4E4D-8ABF-9FBFDE5A7F68}" type="datetimeFigureOut">
              <a:rPr lang="en-IN" smtClean="0"/>
              <a:t>01-05-2024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291E27-DDA8-462A-A5C5-031687D939F9}" type="slidenum">
              <a:rPr lang="en-IN" smtClean="0"/>
              <a:t>‹#›</a:t>
            </a:fld>
            <a:endParaRPr lang="en-IN"/>
          </a:p>
        </p:txBody>
      </p:sp>
    </p:spTree>
    <p:extLst>
      <p:ext uri="{BB962C8B-B14F-4D97-AF65-F5344CB8AC3E}">
        <p14:creationId xmlns:p14="http://schemas.microsoft.com/office/powerpoint/2010/main" val="1442366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86146B-8569-4E4D-8ABF-9FBFDE5A7F68}" type="datetimeFigureOut">
              <a:rPr lang="en-IN" smtClean="0"/>
              <a:t>01-05-2024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291E27-DDA8-462A-A5C5-031687D939F9}" type="slidenum">
              <a:rPr lang="en-IN" smtClean="0"/>
              <a:t>‹#›</a:t>
            </a:fld>
            <a:endParaRPr lang="en-IN"/>
          </a:p>
        </p:txBody>
      </p:sp>
    </p:spTree>
    <p:extLst>
      <p:ext uri="{BB962C8B-B14F-4D97-AF65-F5344CB8AC3E}">
        <p14:creationId xmlns:p14="http://schemas.microsoft.com/office/powerpoint/2010/main" val="3652727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86146B-8569-4E4D-8ABF-9FBFDE5A7F68}" type="datetimeFigureOut">
              <a:rPr lang="en-IN" smtClean="0"/>
              <a:t>01-05-2024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291E27-DDA8-462A-A5C5-031687D939F9}" type="slidenum">
              <a:rPr lang="en-IN" smtClean="0"/>
              <a:t>‹#›</a:t>
            </a:fld>
            <a:endParaRPr lang="en-IN"/>
          </a:p>
        </p:txBody>
      </p:sp>
    </p:spTree>
    <p:extLst>
      <p:ext uri="{BB962C8B-B14F-4D97-AF65-F5344CB8AC3E}">
        <p14:creationId xmlns:p14="http://schemas.microsoft.com/office/powerpoint/2010/main" val="850868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86146B-8569-4E4D-8ABF-9FBFDE5A7F68}" type="datetimeFigureOut">
              <a:rPr lang="en-IN" smtClean="0"/>
              <a:t>01-05-2024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291E27-DDA8-462A-A5C5-031687D939F9}" type="slidenum">
              <a:rPr lang="en-IN" smtClean="0"/>
              <a:t>‹#›</a:t>
            </a:fld>
            <a:endParaRPr lang="en-IN"/>
          </a:p>
        </p:txBody>
      </p:sp>
    </p:spTree>
    <p:extLst>
      <p:ext uri="{BB962C8B-B14F-4D97-AF65-F5344CB8AC3E}">
        <p14:creationId xmlns:p14="http://schemas.microsoft.com/office/powerpoint/2010/main" val="3503291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E086146B-8569-4E4D-8ABF-9FBFDE5A7F68}" type="datetimeFigureOut">
              <a:rPr lang="en-IN" smtClean="0"/>
              <a:t>01-05-2024</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37291E27-DDA8-462A-A5C5-031687D939F9}" type="slidenum">
              <a:rPr lang="en-IN" smtClean="0"/>
              <a:t>‹#›</a:t>
            </a:fld>
            <a:endParaRPr lang="en-IN"/>
          </a:p>
        </p:txBody>
      </p:sp>
    </p:spTree>
    <p:extLst>
      <p:ext uri="{BB962C8B-B14F-4D97-AF65-F5344CB8AC3E}">
        <p14:creationId xmlns:p14="http://schemas.microsoft.com/office/powerpoint/2010/main" val="3204836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86146B-8569-4E4D-8ABF-9FBFDE5A7F68}" type="datetimeFigureOut">
              <a:rPr lang="en-IN" smtClean="0"/>
              <a:t>01-05-2024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7291E27-DDA8-462A-A5C5-031687D939F9}" type="slidenum">
              <a:rPr lang="en-IN" smtClean="0"/>
              <a:t>‹#›</a:t>
            </a:fld>
            <a:endParaRPr lang="en-IN"/>
          </a:p>
        </p:txBody>
      </p:sp>
    </p:spTree>
    <p:extLst>
      <p:ext uri="{BB962C8B-B14F-4D97-AF65-F5344CB8AC3E}">
        <p14:creationId xmlns:p14="http://schemas.microsoft.com/office/powerpoint/2010/main" val="1136074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86146B-8569-4E4D-8ABF-9FBFDE5A7F68}" type="datetimeFigureOut">
              <a:rPr lang="en-IN" smtClean="0"/>
              <a:t>01-05-2024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7291E27-DDA8-462A-A5C5-031687D939F9}" type="slidenum">
              <a:rPr lang="en-IN" smtClean="0"/>
              <a:t>‹#›</a:t>
            </a:fld>
            <a:endParaRPr lang="en-IN"/>
          </a:p>
        </p:txBody>
      </p:sp>
    </p:spTree>
    <p:extLst>
      <p:ext uri="{BB962C8B-B14F-4D97-AF65-F5344CB8AC3E}">
        <p14:creationId xmlns:p14="http://schemas.microsoft.com/office/powerpoint/2010/main" val="1583122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86146B-8569-4E4D-8ABF-9FBFDE5A7F68}" type="datetimeFigureOut">
              <a:rPr lang="en-IN" smtClean="0"/>
              <a:t>01-05-2024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7291E27-DDA8-462A-A5C5-031687D939F9}" type="slidenum">
              <a:rPr lang="en-IN" smtClean="0"/>
              <a:t>‹#›</a:t>
            </a:fld>
            <a:endParaRPr lang="en-IN"/>
          </a:p>
        </p:txBody>
      </p:sp>
    </p:spTree>
    <p:extLst>
      <p:ext uri="{BB962C8B-B14F-4D97-AF65-F5344CB8AC3E}">
        <p14:creationId xmlns:p14="http://schemas.microsoft.com/office/powerpoint/2010/main" val="428872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86146B-8569-4E4D-8ABF-9FBFDE5A7F68}" type="datetimeFigureOut">
              <a:rPr lang="en-IN" smtClean="0"/>
              <a:t>01-05-2024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7291E27-DDA8-462A-A5C5-031687D939F9}" type="slidenum">
              <a:rPr lang="en-IN" smtClean="0"/>
              <a:t>‹#›</a:t>
            </a:fld>
            <a:endParaRPr lang="en-IN"/>
          </a:p>
        </p:txBody>
      </p:sp>
    </p:spTree>
    <p:extLst>
      <p:ext uri="{BB962C8B-B14F-4D97-AF65-F5344CB8AC3E}">
        <p14:creationId xmlns:p14="http://schemas.microsoft.com/office/powerpoint/2010/main" val="4271393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86146B-8569-4E4D-8ABF-9FBFDE5A7F68}" type="datetimeFigureOut">
              <a:rPr lang="en-IN" smtClean="0"/>
              <a:t>01-05-2024</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7291E27-DDA8-462A-A5C5-031687D939F9}" type="slidenum">
              <a:rPr lang="en-IN" smtClean="0"/>
              <a:t>‹#›</a:t>
            </a:fld>
            <a:endParaRPr lang="en-IN"/>
          </a:p>
        </p:txBody>
      </p:sp>
    </p:spTree>
    <p:extLst>
      <p:ext uri="{BB962C8B-B14F-4D97-AF65-F5344CB8AC3E}">
        <p14:creationId xmlns:p14="http://schemas.microsoft.com/office/powerpoint/2010/main" val="162178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86146B-8569-4E4D-8ABF-9FBFDE5A7F68}" type="datetimeFigureOut">
              <a:rPr lang="en-IN" smtClean="0"/>
              <a:t>01-05-2024</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7291E27-DDA8-462A-A5C5-031687D939F9}" type="slidenum">
              <a:rPr lang="en-IN" smtClean="0"/>
              <a:t>‹#›</a:t>
            </a:fld>
            <a:endParaRPr lang="en-IN"/>
          </a:p>
        </p:txBody>
      </p:sp>
    </p:spTree>
    <p:extLst>
      <p:ext uri="{BB962C8B-B14F-4D97-AF65-F5344CB8AC3E}">
        <p14:creationId xmlns:p14="http://schemas.microsoft.com/office/powerpoint/2010/main" val="3873609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086146B-8569-4E4D-8ABF-9FBFDE5A7F68}" type="datetimeFigureOut">
              <a:rPr lang="en-IN" smtClean="0"/>
              <a:t>01-05-2024</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37291E27-DDA8-462A-A5C5-031687D939F9}" type="slidenum">
              <a:rPr lang="en-IN" smtClean="0"/>
              <a:t>‹#›</a:t>
            </a:fld>
            <a:endParaRPr lang="en-IN"/>
          </a:p>
        </p:txBody>
      </p:sp>
    </p:spTree>
    <p:extLst>
      <p:ext uri="{BB962C8B-B14F-4D97-AF65-F5344CB8AC3E}">
        <p14:creationId xmlns:p14="http://schemas.microsoft.com/office/powerpoint/2010/main" val="3649814548"/>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Lst>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BF980-978B-B9F1-9F0F-FD986AB1A6C0}"/>
              </a:ext>
            </a:extLst>
          </p:cNvPr>
          <p:cNvSpPr>
            <a:spLocks noGrp="1"/>
          </p:cNvSpPr>
          <p:nvPr>
            <p:ph type="ctrTitle"/>
          </p:nvPr>
        </p:nvSpPr>
        <p:spPr>
          <a:xfrm>
            <a:off x="1507067" y="2404534"/>
            <a:ext cx="9139162" cy="1337042"/>
          </a:xfrm>
        </p:spPr>
        <p:txBody>
          <a:bodyPr>
            <a:normAutofit fontScale="90000"/>
          </a:bodyPr>
          <a:lstStyle/>
          <a:p>
            <a:r>
              <a:rPr lang="en-IN" dirty="0">
                <a:latin typeface="Arial Rounded MT Bold" panose="020F0704030504030204" pitchFamily="34" charset="0"/>
              </a:rPr>
              <a:t>INFERENTIAL STATISTICS</a:t>
            </a:r>
          </a:p>
        </p:txBody>
      </p:sp>
    </p:spTree>
    <p:extLst>
      <p:ext uri="{BB962C8B-B14F-4D97-AF65-F5344CB8AC3E}">
        <p14:creationId xmlns:p14="http://schemas.microsoft.com/office/powerpoint/2010/main" val="1244611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6D5875-CF8D-6CB5-BA6C-16EEDAB1217F}"/>
              </a:ext>
            </a:extLst>
          </p:cNvPr>
          <p:cNvPicPr>
            <a:picLocks noChangeAspect="1"/>
          </p:cNvPicPr>
          <p:nvPr/>
        </p:nvPicPr>
        <p:blipFill rotWithShape="1">
          <a:blip r:embed="rId2"/>
          <a:srcRect t="25211" r="22557" b="10971"/>
          <a:stretch/>
        </p:blipFill>
        <p:spPr bwMode="auto">
          <a:xfrm>
            <a:off x="581507" y="1443789"/>
            <a:ext cx="8756168" cy="40586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71854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D4CB73-317A-0375-AF50-488F2D83DD54}"/>
              </a:ext>
            </a:extLst>
          </p:cNvPr>
          <p:cNvPicPr>
            <a:picLocks noChangeAspect="1"/>
          </p:cNvPicPr>
          <p:nvPr/>
        </p:nvPicPr>
        <p:blipFill rotWithShape="1">
          <a:blip r:embed="rId2"/>
          <a:srcRect t="27378" r="22335" b="8607"/>
          <a:stretch/>
        </p:blipFill>
        <p:spPr bwMode="auto">
          <a:xfrm>
            <a:off x="376355" y="1511600"/>
            <a:ext cx="9092360" cy="42154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31439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081D3F-B165-53A7-96D5-64B01D153F5E}"/>
              </a:ext>
            </a:extLst>
          </p:cNvPr>
          <p:cNvPicPr>
            <a:picLocks noChangeAspect="1"/>
          </p:cNvPicPr>
          <p:nvPr/>
        </p:nvPicPr>
        <p:blipFill rotWithShape="1">
          <a:blip r:embed="rId2"/>
          <a:srcRect t="26787" b="23577"/>
          <a:stretch/>
        </p:blipFill>
        <p:spPr bwMode="auto">
          <a:xfrm>
            <a:off x="373253" y="1327484"/>
            <a:ext cx="9765358" cy="42030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50967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5B05B7-75BB-716C-C324-F76869351060}"/>
              </a:ext>
            </a:extLst>
          </p:cNvPr>
          <p:cNvPicPr>
            <a:picLocks noChangeAspect="1"/>
          </p:cNvPicPr>
          <p:nvPr/>
        </p:nvPicPr>
        <p:blipFill rotWithShape="1">
          <a:blip r:embed="rId2"/>
          <a:srcRect t="26591" r="20785" b="18061"/>
          <a:stretch/>
        </p:blipFill>
        <p:spPr bwMode="auto">
          <a:xfrm>
            <a:off x="1194955" y="893618"/>
            <a:ext cx="8936181" cy="47532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33576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1D5297-863A-6173-7BE8-4E0E7B796EC3}"/>
              </a:ext>
            </a:extLst>
          </p:cNvPr>
          <p:cNvPicPr>
            <a:picLocks noChangeAspect="1"/>
          </p:cNvPicPr>
          <p:nvPr/>
        </p:nvPicPr>
        <p:blipFill rotWithShape="1">
          <a:blip r:embed="rId2"/>
          <a:srcRect t="10439" r="18901" b="9002"/>
          <a:stretch/>
        </p:blipFill>
        <p:spPr bwMode="auto">
          <a:xfrm>
            <a:off x="865070" y="955964"/>
            <a:ext cx="8877396" cy="543736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03529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8CD112-4BC3-17A8-FBB8-E0FC88BA01DC}"/>
              </a:ext>
            </a:extLst>
          </p:cNvPr>
          <p:cNvPicPr>
            <a:picLocks noChangeAspect="1"/>
          </p:cNvPicPr>
          <p:nvPr/>
        </p:nvPicPr>
        <p:blipFill rotWithShape="1">
          <a:blip r:embed="rId2"/>
          <a:srcRect t="9849" r="10813" b="18653"/>
          <a:stretch/>
        </p:blipFill>
        <p:spPr bwMode="auto">
          <a:xfrm>
            <a:off x="626248" y="384464"/>
            <a:ext cx="9972479" cy="545486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94411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F6992C-C19D-AEEE-6210-097DF9754262}"/>
              </a:ext>
            </a:extLst>
          </p:cNvPr>
          <p:cNvPicPr>
            <a:picLocks noChangeAspect="1"/>
          </p:cNvPicPr>
          <p:nvPr/>
        </p:nvPicPr>
        <p:blipFill rotWithShape="1">
          <a:blip r:embed="rId2"/>
          <a:srcRect t="11424" r="11700" b="9986"/>
          <a:stretch/>
        </p:blipFill>
        <p:spPr bwMode="auto">
          <a:xfrm>
            <a:off x="641684" y="1171074"/>
            <a:ext cx="8839200" cy="476450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90258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EB86EF-CFE7-B847-5DBB-B69602ED0D40}"/>
              </a:ext>
            </a:extLst>
          </p:cNvPr>
          <p:cNvPicPr>
            <a:picLocks noChangeAspect="1"/>
          </p:cNvPicPr>
          <p:nvPr/>
        </p:nvPicPr>
        <p:blipFill>
          <a:blip r:embed="rId2"/>
          <a:stretch>
            <a:fillRect/>
          </a:stretch>
        </p:blipFill>
        <p:spPr>
          <a:xfrm>
            <a:off x="397918" y="1872032"/>
            <a:ext cx="9467977" cy="2667883"/>
          </a:xfrm>
          <a:prstGeom prst="rect">
            <a:avLst/>
          </a:prstGeom>
        </p:spPr>
      </p:pic>
    </p:spTree>
    <p:extLst>
      <p:ext uri="{BB962C8B-B14F-4D97-AF65-F5344CB8AC3E}">
        <p14:creationId xmlns:p14="http://schemas.microsoft.com/office/powerpoint/2010/main" val="990576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2539-4A24-E58D-E051-7BB9276B6400}"/>
              </a:ext>
            </a:extLst>
          </p:cNvPr>
          <p:cNvSpPr>
            <a:spLocks noGrp="1"/>
          </p:cNvSpPr>
          <p:nvPr>
            <p:ph type="title"/>
          </p:nvPr>
        </p:nvSpPr>
        <p:spPr>
          <a:xfrm>
            <a:off x="677334" y="609600"/>
            <a:ext cx="8596668" cy="612710"/>
          </a:xfrm>
        </p:spPr>
        <p:txBody>
          <a:bodyPr>
            <a:normAutofit fontScale="90000"/>
          </a:bodyPr>
          <a:lstStyle/>
          <a:p>
            <a:r>
              <a:rPr lang="en-US" sz="3200" b="1" dirty="0">
                <a:effectLst/>
                <a:latin typeface="Arial Rounded MT Bold" panose="020F0704030504030204" pitchFamily="34" charset="0"/>
                <a:ea typeface="Calibri" panose="020F0502020204030204" pitchFamily="34" charset="0"/>
                <a:cs typeface="Times New Roman" panose="02020603050405020304" pitchFamily="18" charset="0"/>
              </a:rPr>
              <a:t>Step involved in Hypothesis testing:</a:t>
            </a:r>
            <a:br>
              <a:rPr lang="en-IN" sz="3200" dirty="0">
                <a:effectLst/>
                <a:latin typeface="Arial Rounded MT Bold" panose="020F0704030504030204" pitchFamily="34" charset="0"/>
                <a:ea typeface="Calibri" panose="020F0502020204030204" pitchFamily="34" charset="0"/>
                <a:cs typeface="Times New Roman" panose="02020603050405020304" pitchFamily="18" charset="0"/>
              </a:rPr>
            </a:br>
            <a:endParaRPr lang="en-IN" sz="5400"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766EAA80-7962-81C8-0CE0-56B27E232594}"/>
              </a:ext>
            </a:extLst>
          </p:cNvPr>
          <p:cNvSpPr>
            <a:spLocks noGrp="1"/>
          </p:cNvSpPr>
          <p:nvPr>
            <p:ph idx="1"/>
          </p:nvPr>
        </p:nvSpPr>
        <p:spPr>
          <a:xfrm>
            <a:off x="587828" y="1222310"/>
            <a:ext cx="10011747" cy="5281127"/>
          </a:xfrm>
        </p:spPr>
        <p:txBody>
          <a:bodyPr>
            <a:normAutofit lnSpcReduction="10000"/>
          </a:bodyPr>
          <a:lstStyle/>
          <a:p>
            <a:pPr marL="342900" indent="-342900">
              <a:lnSpc>
                <a:spcPct val="107000"/>
              </a:lnSpc>
              <a:spcAft>
                <a:spcPts val="800"/>
              </a:spcAf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Establish the Null (Ho) and Alternative (H1) hypothesis.</a:t>
            </a:r>
          </a:p>
          <a:p>
            <a:pPr marL="342900" indent="-342900">
              <a:lnSpc>
                <a:spcPct val="107000"/>
              </a:lnSpc>
              <a:spcAft>
                <a:spcPts val="800"/>
              </a:spcAf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Establish the confidence level and the level of significance for the statistical studies.       Level of significance = 100 - confidence level.</a:t>
            </a:r>
          </a:p>
          <a:p>
            <a:pPr marL="342900" indent="-342900">
              <a:lnSpc>
                <a:spcPct val="107000"/>
              </a:lnSpc>
              <a:spcAft>
                <a:spcPts val="800"/>
              </a:spcAf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Depending on the type of data and the analysis which has to be made, choose the appropriate statistical test.</a:t>
            </a:r>
          </a:p>
          <a:p>
            <a:pPr marL="342900" indent="-342900">
              <a:lnSpc>
                <a:spcPct val="107000"/>
              </a:lnSpc>
              <a:spcAft>
                <a:spcPts val="800"/>
              </a:spcAf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U</a:t>
            </a:r>
            <a:r>
              <a:rPr lang="en-US" sz="2000" dirty="0">
                <a:effectLst/>
                <a:latin typeface="Calibri" panose="020F0502020204030204" pitchFamily="34" charset="0"/>
                <a:ea typeface="Calibri" panose="020F0502020204030204" pitchFamily="34" charset="0"/>
                <a:cs typeface="Times New Roman" panose="02020603050405020304" pitchFamily="18" charset="0"/>
              </a:rPr>
              <a:t>sing the functions and the data, calculate the p-value.</a:t>
            </a:r>
          </a:p>
          <a:p>
            <a:pPr marL="342900" indent="-342900">
              <a:lnSpc>
                <a:spcPct val="107000"/>
              </a:lnSpc>
              <a:spcAft>
                <a:spcPts val="800"/>
              </a:spcAf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Compare the p-value (from step#4) against the level of significance (step#2) and take the decision.</a:t>
            </a:r>
          </a:p>
          <a:p>
            <a:pPr marL="0" indent="0">
              <a:lnSpc>
                <a:spcPct val="107000"/>
              </a:lnSpc>
              <a:spcAft>
                <a:spcPts val="800"/>
              </a:spcAft>
              <a:buNone/>
            </a:pPr>
            <a:r>
              <a:rPr lang="en-US" sz="2000" b="1" u="sng" dirty="0">
                <a:effectLst/>
                <a:latin typeface="Calibri" panose="020F0502020204030204" pitchFamily="34" charset="0"/>
                <a:ea typeface="Calibri" panose="020F0502020204030204" pitchFamily="34" charset="0"/>
                <a:cs typeface="Times New Roman" panose="02020603050405020304" pitchFamily="18" charset="0"/>
              </a:rPr>
              <a:t>NOTE :</a:t>
            </a:r>
          </a:p>
          <a:p>
            <a:pPr marL="342900" indent="-342900">
              <a:lnSpc>
                <a:spcPct val="107000"/>
              </a:lnSpc>
              <a:spcAft>
                <a:spcPts val="800"/>
              </a:spcAf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If the p-value is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less than </a:t>
            </a:r>
            <a:r>
              <a:rPr lang="en-US" sz="2000" dirty="0">
                <a:effectLst/>
                <a:latin typeface="Calibri" panose="020F0502020204030204" pitchFamily="34" charset="0"/>
                <a:ea typeface="Calibri" panose="020F0502020204030204" pitchFamily="34" charset="0"/>
                <a:cs typeface="Times New Roman" panose="02020603050405020304" pitchFamily="18" charset="0"/>
              </a:rPr>
              <a:t>the level of significance, then we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reject the Ho.</a:t>
            </a:r>
          </a:p>
          <a:p>
            <a:pPr marL="342900" indent="-342900">
              <a:lnSpc>
                <a:spcPct val="107000"/>
              </a:lnSpc>
              <a:spcAft>
                <a:spcPts val="800"/>
              </a:spcAf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If the p-value is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more than </a:t>
            </a:r>
            <a:r>
              <a:rPr lang="en-US" sz="2000" dirty="0">
                <a:effectLst/>
                <a:latin typeface="Calibri" panose="020F0502020204030204" pitchFamily="34" charset="0"/>
                <a:ea typeface="Calibri" panose="020F0502020204030204" pitchFamily="34" charset="0"/>
                <a:cs typeface="Times New Roman" panose="02020603050405020304" pitchFamily="18" charset="0"/>
              </a:rPr>
              <a:t>the level of significance, then we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do not reject the Ho.</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3482899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6869-1EBE-2227-DAA2-88C9651EFD6D}"/>
              </a:ext>
            </a:extLst>
          </p:cNvPr>
          <p:cNvSpPr>
            <a:spLocks noGrp="1"/>
          </p:cNvSpPr>
          <p:nvPr>
            <p:ph type="title"/>
          </p:nvPr>
        </p:nvSpPr>
        <p:spPr>
          <a:xfrm>
            <a:off x="677334" y="609600"/>
            <a:ext cx="8596668" cy="556727"/>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1A2A850A-7EC2-9FA4-C34E-E3E12E50F8BA}"/>
              </a:ext>
            </a:extLst>
          </p:cNvPr>
          <p:cNvSpPr>
            <a:spLocks noGrp="1"/>
          </p:cNvSpPr>
          <p:nvPr>
            <p:ph idx="1"/>
          </p:nvPr>
        </p:nvSpPr>
        <p:spPr>
          <a:xfrm>
            <a:off x="559837" y="1586205"/>
            <a:ext cx="8714165" cy="4455158"/>
          </a:xfrm>
        </p:spPr>
        <p:txBody>
          <a:bodyPr>
            <a:normAutofit/>
          </a:bodyPr>
          <a:lstStyle/>
          <a:p>
            <a:pPr>
              <a:lnSpc>
                <a:spcPct val="107000"/>
              </a:lnSpc>
              <a:spcAft>
                <a:spcPts val="800"/>
              </a:spcAft>
            </a:pPr>
            <a:r>
              <a:rPr lang="en-US" sz="2400" b="1" dirty="0">
                <a:effectLst/>
                <a:latin typeface="Calibri" panose="020F0502020204030204" pitchFamily="34" charset="0"/>
                <a:ea typeface="Calibri" panose="020F0502020204030204" pitchFamily="34" charset="0"/>
                <a:cs typeface="Calibri" panose="020F0502020204030204" pitchFamily="34" charset="0"/>
              </a:rPr>
              <a:t>Ho should be defined in such a way that if it is found to be true</a:t>
            </a:r>
            <a:endParaRPr lang="en-IN" sz="2400" b="1"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2400" dirty="0">
                <a:effectLst/>
                <a:latin typeface="Calibri" panose="020F0502020204030204" pitchFamily="34" charset="0"/>
                <a:ea typeface="Calibri" panose="020F0502020204030204" pitchFamily="34" charset="0"/>
                <a:cs typeface="Calibri" panose="020F0502020204030204" pitchFamily="34" charset="0"/>
              </a:rPr>
              <a:t>a. no action is required</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2400" dirty="0">
                <a:effectLst/>
                <a:latin typeface="Calibri" panose="020F0502020204030204" pitchFamily="34" charset="0"/>
                <a:ea typeface="Calibri" panose="020F0502020204030204" pitchFamily="34" charset="0"/>
                <a:cs typeface="Calibri" panose="020F0502020204030204" pitchFamily="34" charset="0"/>
              </a:rPr>
              <a:t>b. no change is required</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2400" dirty="0">
                <a:effectLst/>
                <a:latin typeface="Calibri" panose="020F0502020204030204" pitchFamily="34" charset="0"/>
                <a:ea typeface="Calibri" panose="020F0502020204030204" pitchFamily="34" charset="0"/>
                <a:cs typeface="Calibri" panose="020F0502020204030204" pitchFamily="34" charset="0"/>
              </a:rPr>
              <a:t>c. no decision is required</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2400" dirty="0">
                <a:effectLst/>
                <a:latin typeface="Calibri" panose="020F0502020204030204" pitchFamily="34" charset="0"/>
                <a:ea typeface="Calibri" panose="020F0502020204030204" pitchFamily="34" charset="0"/>
                <a:cs typeface="Calibri" panose="020F0502020204030204" pitchFamily="34" charset="0"/>
              </a:rPr>
              <a:t>d. keep running the process unchanged</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endParaRPr lang="en-IN"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25831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23547-3406-2193-FC63-9875CC6CF997}"/>
              </a:ext>
            </a:extLst>
          </p:cNvPr>
          <p:cNvSpPr>
            <a:spLocks noGrp="1"/>
          </p:cNvSpPr>
          <p:nvPr>
            <p:ph type="title"/>
          </p:nvPr>
        </p:nvSpPr>
        <p:spPr>
          <a:xfrm>
            <a:off x="727787" y="214604"/>
            <a:ext cx="8518223" cy="718457"/>
          </a:xfrm>
        </p:spPr>
        <p:txBody>
          <a:bodyPr>
            <a:normAutofit fontScale="90000"/>
          </a:bodyPr>
          <a:lstStyle/>
          <a:p>
            <a:r>
              <a:rPr lang="en-IN" dirty="0">
                <a:latin typeface="Arial Rounded MT Bold" panose="020F0704030504030204" pitchFamily="34" charset="0"/>
              </a:rPr>
              <a:t>What is Inferential Statistics?</a:t>
            </a:r>
          </a:p>
        </p:txBody>
      </p:sp>
      <p:sp>
        <p:nvSpPr>
          <p:cNvPr id="3" name="Content Placeholder 2">
            <a:extLst>
              <a:ext uri="{FF2B5EF4-FFF2-40B4-BE49-F238E27FC236}">
                <a16:creationId xmlns:a16="http://schemas.microsoft.com/office/drawing/2014/main" id="{0B08AC32-4F28-2457-FB81-0A3DB3EB69DF}"/>
              </a:ext>
            </a:extLst>
          </p:cNvPr>
          <p:cNvSpPr>
            <a:spLocks noGrp="1"/>
          </p:cNvSpPr>
          <p:nvPr>
            <p:ph idx="1"/>
          </p:nvPr>
        </p:nvSpPr>
        <p:spPr>
          <a:xfrm>
            <a:off x="373224" y="1408922"/>
            <a:ext cx="11818776" cy="5449078"/>
          </a:xfrm>
        </p:spPr>
        <p:txBody>
          <a:bodyPr>
            <a:normAutofit/>
          </a:bodyPr>
          <a:lstStyle/>
          <a:p>
            <a:r>
              <a:rPr lang="en-US" sz="2400" b="1" i="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Inferential statistics </a:t>
            </a:r>
            <a:r>
              <a:rPr lang="en-US" sz="2400" b="0" i="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is </a:t>
            </a:r>
            <a:r>
              <a:rPr lang="en-US" sz="2400" b="0" i="0" dirty="0">
                <a:solidFill>
                  <a:srgbClr val="040C28"/>
                </a:solidFill>
                <a:effectLst/>
                <a:latin typeface="Calibri" panose="020F0502020204030204" pitchFamily="34" charset="0"/>
                <a:ea typeface="Calibri" panose="020F0502020204030204" pitchFamily="34" charset="0"/>
                <a:cs typeface="Calibri" panose="020F0502020204030204" pitchFamily="34" charset="0"/>
              </a:rPr>
              <a:t>a way of making inferences about populations </a:t>
            </a:r>
          </a:p>
          <a:p>
            <a:pPr marL="0" indent="0">
              <a:buNone/>
            </a:pPr>
            <a:r>
              <a:rPr lang="en-US" sz="2400" dirty="0">
                <a:solidFill>
                  <a:srgbClr val="040C28"/>
                </a:solidFill>
                <a:latin typeface="Calibri" panose="020F0502020204030204" pitchFamily="34" charset="0"/>
                <a:ea typeface="Calibri" panose="020F0502020204030204" pitchFamily="34" charset="0"/>
                <a:cs typeface="Calibri" panose="020F0502020204030204" pitchFamily="34" charset="0"/>
              </a:rPr>
              <a:t>     </a:t>
            </a:r>
            <a:r>
              <a:rPr lang="en-US" sz="2400" b="0" i="0" dirty="0">
                <a:solidFill>
                  <a:srgbClr val="040C28"/>
                </a:solidFill>
                <a:effectLst/>
                <a:latin typeface="Calibri" panose="020F0502020204030204" pitchFamily="34" charset="0"/>
                <a:ea typeface="Calibri" panose="020F0502020204030204" pitchFamily="34" charset="0"/>
                <a:cs typeface="Calibri" panose="020F0502020204030204" pitchFamily="34" charset="0"/>
              </a:rPr>
              <a:t>based on samples</a:t>
            </a:r>
            <a:r>
              <a:rPr lang="en-US" sz="2400" b="0" i="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a:t>
            </a:r>
          </a:p>
          <a:p>
            <a:endParaRPr lang="en-US" sz="2400" dirty="0">
              <a:solidFill>
                <a:srgbClr val="202124"/>
              </a:solidFill>
              <a:latin typeface="Calibri" panose="020F0502020204030204" pitchFamily="34" charset="0"/>
              <a:ea typeface="Calibri" panose="020F0502020204030204" pitchFamily="34" charset="0"/>
              <a:cs typeface="Calibri" panose="020F0502020204030204" pitchFamily="34" charset="0"/>
            </a:endParaRPr>
          </a:p>
          <a:p>
            <a:r>
              <a:rPr lang="en-US" sz="2400" b="1" dirty="0">
                <a:solidFill>
                  <a:srgbClr val="202124"/>
                </a:solidFill>
                <a:latin typeface="Calibri" panose="020F0502020204030204" pitchFamily="34" charset="0"/>
                <a:ea typeface="Calibri" panose="020F0502020204030204" pitchFamily="34" charset="0"/>
                <a:cs typeface="Calibri" panose="020F0502020204030204" pitchFamily="34" charset="0"/>
              </a:rPr>
              <a:t>Population :</a:t>
            </a:r>
            <a:r>
              <a:rPr lang="en-US" sz="2400" dirty="0">
                <a:solidFill>
                  <a:srgbClr val="202124"/>
                </a:solidFill>
                <a:latin typeface="Calibri" panose="020F0502020204030204" pitchFamily="34" charset="0"/>
                <a:ea typeface="Calibri" panose="020F0502020204030204" pitchFamily="34" charset="0"/>
                <a:cs typeface="Calibri" panose="020F0502020204030204" pitchFamily="34" charset="0"/>
              </a:rPr>
              <a:t> </a:t>
            </a:r>
            <a:r>
              <a:rPr lang="en-US" sz="2400" b="0" i="0" dirty="0">
                <a:solidFill>
                  <a:srgbClr val="040C28"/>
                </a:solidFill>
                <a:effectLst/>
                <a:latin typeface="Calibri" panose="020F0502020204030204" pitchFamily="34" charset="0"/>
                <a:ea typeface="Calibri" panose="020F0502020204030204" pitchFamily="34" charset="0"/>
                <a:cs typeface="Calibri" panose="020F0502020204030204" pitchFamily="34" charset="0"/>
              </a:rPr>
              <a:t>A population is the entire group </a:t>
            </a:r>
          </a:p>
          <a:p>
            <a:pPr marL="0" indent="0">
              <a:buNone/>
            </a:pPr>
            <a:r>
              <a:rPr lang="en-US" sz="2400" dirty="0">
                <a:solidFill>
                  <a:srgbClr val="040C28"/>
                </a:solidFill>
                <a:latin typeface="Calibri" panose="020F0502020204030204" pitchFamily="34" charset="0"/>
                <a:ea typeface="Calibri" panose="020F0502020204030204" pitchFamily="34" charset="0"/>
                <a:cs typeface="Calibri" panose="020F0502020204030204" pitchFamily="34" charset="0"/>
              </a:rPr>
              <a:t>                            </a:t>
            </a:r>
            <a:r>
              <a:rPr lang="en-US" sz="2400" b="0" i="0" dirty="0">
                <a:solidFill>
                  <a:srgbClr val="040C28"/>
                </a:solidFill>
                <a:effectLst/>
                <a:latin typeface="Calibri" panose="020F0502020204030204" pitchFamily="34" charset="0"/>
                <a:ea typeface="Calibri" panose="020F0502020204030204" pitchFamily="34" charset="0"/>
                <a:cs typeface="Calibri" panose="020F0502020204030204" pitchFamily="34" charset="0"/>
              </a:rPr>
              <a:t>that you want to draw conclusions </a:t>
            </a:r>
          </a:p>
          <a:p>
            <a:pPr marL="0" indent="0">
              <a:buNone/>
            </a:pPr>
            <a:r>
              <a:rPr lang="en-US" sz="2400" dirty="0">
                <a:solidFill>
                  <a:srgbClr val="040C28"/>
                </a:solidFill>
                <a:latin typeface="Calibri" panose="020F0502020204030204" pitchFamily="34" charset="0"/>
                <a:ea typeface="Calibri" panose="020F0502020204030204" pitchFamily="34" charset="0"/>
                <a:cs typeface="Calibri" panose="020F0502020204030204" pitchFamily="34" charset="0"/>
              </a:rPr>
              <a:t>                            </a:t>
            </a:r>
            <a:r>
              <a:rPr lang="en-US" sz="2400" b="0" i="0" dirty="0">
                <a:solidFill>
                  <a:srgbClr val="040C28"/>
                </a:solidFill>
                <a:effectLst/>
                <a:latin typeface="Calibri" panose="020F0502020204030204" pitchFamily="34" charset="0"/>
                <a:ea typeface="Calibri" panose="020F0502020204030204" pitchFamily="34" charset="0"/>
                <a:cs typeface="Calibri" panose="020F0502020204030204" pitchFamily="34" charset="0"/>
              </a:rPr>
              <a:t>about.</a:t>
            </a:r>
            <a:r>
              <a:rPr lang="en-US" sz="2400" b="0" i="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 </a:t>
            </a:r>
          </a:p>
          <a:p>
            <a:r>
              <a:rPr lang="en-US" sz="2400" b="1" dirty="0">
                <a:solidFill>
                  <a:srgbClr val="202124"/>
                </a:solidFill>
                <a:latin typeface="Calibri" panose="020F0502020204030204" pitchFamily="34" charset="0"/>
                <a:ea typeface="Calibri" panose="020F0502020204030204" pitchFamily="34" charset="0"/>
                <a:cs typeface="Calibri" panose="020F0502020204030204" pitchFamily="34" charset="0"/>
              </a:rPr>
              <a:t>Sample :</a:t>
            </a:r>
            <a:r>
              <a:rPr lang="en-US" sz="2400" dirty="0">
                <a:solidFill>
                  <a:srgbClr val="202124"/>
                </a:solidFill>
                <a:latin typeface="Calibri" panose="020F0502020204030204" pitchFamily="34" charset="0"/>
                <a:ea typeface="Calibri" panose="020F0502020204030204" pitchFamily="34" charset="0"/>
                <a:cs typeface="Calibri" panose="020F0502020204030204" pitchFamily="34" charset="0"/>
              </a:rPr>
              <a:t>       </a:t>
            </a:r>
            <a:r>
              <a:rPr lang="en-US" sz="2400" b="0" i="0" dirty="0">
                <a:solidFill>
                  <a:srgbClr val="040C28"/>
                </a:solidFill>
                <a:effectLst/>
                <a:latin typeface="Calibri" panose="020F0502020204030204" pitchFamily="34" charset="0"/>
                <a:ea typeface="Calibri" panose="020F0502020204030204" pitchFamily="34" charset="0"/>
                <a:cs typeface="Calibri" panose="020F0502020204030204" pitchFamily="34" charset="0"/>
              </a:rPr>
              <a:t>A sample is the specific group that you </a:t>
            </a:r>
          </a:p>
          <a:p>
            <a:pPr marL="0" indent="0">
              <a:buNone/>
            </a:pPr>
            <a:r>
              <a:rPr lang="en-US" sz="2400" dirty="0">
                <a:solidFill>
                  <a:srgbClr val="040C28"/>
                </a:solidFill>
                <a:latin typeface="Calibri" panose="020F0502020204030204" pitchFamily="34" charset="0"/>
                <a:ea typeface="Calibri" panose="020F0502020204030204" pitchFamily="34" charset="0"/>
                <a:cs typeface="Calibri" panose="020F0502020204030204" pitchFamily="34" charset="0"/>
              </a:rPr>
              <a:t>                            </a:t>
            </a:r>
            <a:r>
              <a:rPr lang="en-US" sz="2400" b="0" i="0" dirty="0">
                <a:solidFill>
                  <a:srgbClr val="040C28"/>
                </a:solidFill>
                <a:effectLst/>
                <a:latin typeface="Calibri" panose="020F0502020204030204" pitchFamily="34" charset="0"/>
                <a:ea typeface="Calibri" panose="020F0502020204030204" pitchFamily="34" charset="0"/>
                <a:cs typeface="Calibri" panose="020F0502020204030204" pitchFamily="34" charset="0"/>
              </a:rPr>
              <a:t>will collect data from</a:t>
            </a:r>
            <a:r>
              <a:rPr lang="en-US" sz="2400" b="0" i="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 </a:t>
            </a:r>
          </a:p>
          <a:p>
            <a:endParaRPr lang="en-US" sz="2400" dirty="0">
              <a:solidFill>
                <a:srgbClr val="202124"/>
              </a:solidFill>
              <a:latin typeface="Calibri" panose="020F0502020204030204" pitchFamily="34" charset="0"/>
              <a:ea typeface="Calibri" panose="020F0502020204030204" pitchFamily="34" charset="0"/>
              <a:cs typeface="Calibri" panose="020F0502020204030204" pitchFamily="34" charset="0"/>
            </a:endParaRPr>
          </a:p>
          <a:p>
            <a:r>
              <a:rPr lang="en-US" sz="2400" b="1" i="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The size of the sample is always less than the total size of the population.</a:t>
            </a:r>
            <a:endParaRPr lang="en-IN" sz="2400" b="1"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55F7D2C-7B54-102D-1844-D9664F854784}"/>
              </a:ext>
            </a:extLst>
          </p:cNvPr>
          <p:cNvPicPr>
            <a:picLocks noChangeAspect="1"/>
          </p:cNvPicPr>
          <p:nvPr/>
        </p:nvPicPr>
        <p:blipFill>
          <a:blip r:embed="rId2"/>
          <a:stretch>
            <a:fillRect/>
          </a:stretch>
        </p:blipFill>
        <p:spPr>
          <a:xfrm>
            <a:off x="7557796" y="2151306"/>
            <a:ext cx="3747796" cy="3009473"/>
          </a:xfrm>
          <a:prstGeom prst="rect">
            <a:avLst/>
          </a:prstGeom>
        </p:spPr>
      </p:pic>
    </p:spTree>
    <p:extLst>
      <p:ext uri="{BB962C8B-B14F-4D97-AF65-F5344CB8AC3E}">
        <p14:creationId xmlns:p14="http://schemas.microsoft.com/office/powerpoint/2010/main" val="3066777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DEC8E-C0CF-EBF6-A918-848FC8360B6A}"/>
              </a:ext>
            </a:extLst>
          </p:cNvPr>
          <p:cNvSpPr>
            <a:spLocks noGrp="1"/>
          </p:cNvSpPr>
          <p:nvPr>
            <p:ph type="title"/>
          </p:nvPr>
        </p:nvSpPr>
        <p:spPr>
          <a:xfrm>
            <a:off x="677334" y="609600"/>
            <a:ext cx="8596668" cy="547396"/>
          </a:xfrm>
        </p:spPr>
        <p:txBody>
          <a:bodyPr>
            <a:normAutofit fontScale="90000"/>
          </a:bodyPr>
          <a:lstStyle/>
          <a:p>
            <a:r>
              <a:rPr lang="en-IN" dirty="0">
                <a:latin typeface="Arial Rounded MT Bold" panose="020F0704030504030204" pitchFamily="34" charset="0"/>
              </a:rPr>
              <a:t>Example :</a:t>
            </a:r>
          </a:p>
        </p:txBody>
      </p:sp>
      <p:sp>
        <p:nvSpPr>
          <p:cNvPr id="3" name="Content Placeholder 2">
            <a:extLst>
              <a:ext uri="{FF2B5EF4-FFF2-40B4-BE49-F238E27FC236}">
                <a16:creationId xmlns:a16="http://schemas.microsoft.com/office/drawing/2014/main" id="{EBD0E3BD-A572-B987-9832-F6B03B110DC3}"/>
              </a:ext>
            </a:extLst>
          </p:cNvPr>
          <p:cNvSpPr>
            <a:spLocks noGrp="1"/>
          </p:cNvSpPr>
          <p:nvPr>
            <p:ph idx="1"/>
          </p:nvPr>
        </p:nvSpPr>
        <p:spPr>
          <a:xfrm>
            <a:off x="373224" y="1231641"/>
            <a:ext cx="10534262" cy="5215812"/>
          </a:xfrm>
        </p:spPr>
        <p:txBody>
          <a:bodyPr>
            <a:normAutofit fontScale="62500" lnSpcReduction="20000"/>
          </a:bodyPr>
          <a:lstStyle/>
          <a:p>
            <a:pPr>
              <a:lnSpc>
                <a:spcPct val="107000"/>
              </a:lnSpc>
              <a:spcAft>
                <a:spcPts val="800"/>
              </a:spcAft>
            </a:pPr>
            <a:r>
              <a:rPr lang="en-US" sz="2600" dirty="0">
                <a:effectLst/>
                <a:latin typeface="Calibri" panose="020F0502020204030204" pitchFamily="34" charset="0"/>
                <a:ea typeface="Calibri" panose="020F0502020204030204" pitchFamily="34" charset="0"/>
                <a:cs typeface="Calibri" panose="020F0502020204030204" pitchFamily="34" charset="0"/>
              </a:rPr>
              <a:t>1. A - I will fall sick tomorrow</a:t>
            </a:r>
            <a:endParaRPr lang="en-IN" sz="26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2600" dirty="0">
                <a:effectLst/>
                <a:latin typeface="Calibri" panose="020F0502020204030204" pitchFamily="34" charset="0"/>
                <a:ea typeface="Calibri" panose="020F0502020204030204" pitchFamily="34" charset="0"/>
                <a:cs typeface="Calibri" panose="020F0502020204030204" pitchFamily="34" charset="0"/>
              </a:rPr>
              <a:t>2. B - I will not fall sick tomorrow</a:t>
            </a:r>
            <a:endParaRPr lang="en-IN" sz="26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2600" b="1" dirty="0">
                <a:effectLst/>
                <a:latin typeface="Calibri" panose="020F0502020204030204" pitchFamily="34" charset="0"/>
                <a:ea typeface="Calibri" panose="020F0502020204030204" pitchFamily="34" charset="0"/>
                <a:cs typeface="Calibri" panose="020F0502020204030204" pitchFamily="34" charset="0"/>
              </a:rPr>
              <a:t>B</a:t>
            </a:r>
            <a:r>
              <a:rPr lang="en-US" sz="2600" dirty="0">
                <a:effectLst/>
                <a:latin typeface="Calibri" panose="020F0502020204030204" pitchFamily="34" charset="0"/>
                <a:ea typeface="Calibri" panose="020F0502020204030204" pitchFamily="34" charset="0"/>
                <a:cs typeface="Calibri" panose="020F0502020204030204" pitchFamily="34" charset="0"/>
              </a:rPr>
              <a:t> is the answer</a:t>
            </a:r>
            <a:endParaRPr lang="en-IN" sz="2600" dirty="0">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07000"/>
              </a:lnSpc>
              <a:spcAft>
                <a:spcPts val="800"/>
              </a:spcAft>
              <a:buNone/>
            </a:pPr>
            <a:endParaRPr lang="en-IN" sz="26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2600" dirty="0">
                <a:effectLst/>
                <a:latin typeface="Calibri" panose="020F0502020204030204" pitchFamily="34" charset="0"/>
                <a:ea typeface="Calibri" panose="020F0502020204030204" pitchFamily="34" charset="0"/>
                <a:cs typeface="Calibri" panose="020F0502020204030204" pitchFamily="34" charset="0"/>
              </a:rPr>
              <a:t>2. </a:t>
            </a:r>
            <a:r>
              <a:rPr lang="en-US" sz="2600" dirty="0" err="1">
                <a:effectLst/>
                <a:latin typeface="Calibri" panose="020F0502020204030204" pitchFamily="34" charset="0"/>
                <a:ea typeface="Calibri" panose="020F0502020204030204" pitchFamily="34" charset="0"/>
                <a:cs typeface="Calibri" panose="020F0502020204030204" pitchFamily="34" charset="0"/>
              </a:rPr>
              <a:t>Swiggy</a:t>
            </a:r>
            <a:r>
              <a:rPr lang="en-US" sz="2600" dirty="0">
                <a:effectLst/>
                <a:latin typeface="Calibri" panose="020F0502020204030204" pitchFamily="34" charset="0"/>
                <a:ea typeface="Calibri" panose="020F0502020204030204" pitchFamily="34" charset="0"/>
                <a:cs typeface="Calibri" panose="020F0502020204030204" pitchFamily="34" charset="0"/>
              </a:rPr>
              <a:t> claims that food would be delivered within 30 min</a:t>
            </a:r>
            <a:endParaRPr lang="en-IN" sz="26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2600" dirty="0">
                <a:effectLst/>
                <a:latin typeface="Calibri" panose="020F0502020204030204" pitchFamily="34" charset="0"/>
                <a:ea typeface="Calibri" panose="020F0502020204030204" pitchFamily="34" charset="0"/>
                <a:cs typeface="Calibri" panose="020F0502020204030204" pitchFamily="34" charset="0"/>
              </a:rPr>
              <a:t>A - t&lt;=30</a:t>
            </a:r>
            <a:endParaRPr lang="en-IN" sz="26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2600" dirty="0">
                <a:effectLst/>
                <a:latin typeface="Calibri" panose="020F0502020204030204" pitchFamily="34" charset="0"/>
                <a:ea typeface="Calibri" panose="020F0502020204030204" pitchFamily="34" charset="0"/>
                <a:cs typeface="Calibri" panose="020F0502020204030204" pitchFamily="34" charset="0"/>
              </a:rPr>
              <a:t>B - t&gt;30</a:t>
            </a:r>
            <a:endParaRPr lang="en-IN" sz="26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2600" dirty="0">
                <a:effectLst/>
                <a:latin typeface="Calibri" panose="020F0502020204030204" pitchFamily="34" charset="0"/>
                <a:ea typeface="Calibri" panose="020F0502020204030204" pitchFamily="34" charset="0"/>
                <a:cs typeface="Calibri" panose="020F0502020204030204" pitchFamily="34" charset="0"/>
              </a:rPr>
              <a:t>Answer is </a:t>
            </a:r>
            <a:r>
              <a:rPr lang="en-US" sz="2600" b="1" dirty="0">
                <a:effectLst/>
                <a:latin typeface="Calibri" panose="020F0502020204030204" pitchFamily="34" charset="0"/>
                <a:ea typeface="Calibri" panose="020F0502020204030204" pitchFamily="34" charset="0"/>
                <a:cs typeface="Calibri" panose="020F0502020204030204" pitchFamily="34" charset="0"/>
              </a:rPr>
              <a:t>A</a:t>
            </a:r>
            <a:endParaRPr lang="en-IN" sz="2600" dirty="0">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07000"/>
              </a:lnSpc>
              <a:spcAft>
                <a:spcPts val="800"/>
              </a:spcAft>
              <a:buNone/>
            </a:pPr>
            <a:endParaRPr lang="en-IN" sz="26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2600" dirty="0">
                <a:effectLst/>
                <a:latin typeface="Calibri" panose="020F0502020204030204" pitchFamily="34" charset="0"/>
                <a:ea typeface="Calibri" panose="020F0502020204030204" pitchFamily="34" charset="0"/>
                <a:cs typeface="Calibri" panose="020F0502020204030204" pitchFamily="34" charset="0"/>
              </a:rPr>
              <a:t>3.Min salary that you can expect is 50K per month</a:t>
            </a:r>
            <a:endParaRPr lang="en-IN" sz="26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2600" dirty="0">
                <a:effectLst/>
                <a:latin typeface="Calibri" panose="020F0502020204030204" pitchFamily="34" charset="0"/>
                <a:ea typeface="Calibri" panose="020F0502020204030204" pitchFamily="34" charset="0"/>
                <a:cs typeface="Calibri" panose="020F0502020204030204" pitchFamily="34" charset="0"/>
              </a:rPr>
              <a:t>Answer is </a:t>
            </a:r>
            <a:r>
              <a:rPr lang="en-US" sz="2600" b="1" dirty="0">
                <a:effectLst/>
                <a:latin typeface="Calibri" panose="020F0502020204030204" pitchFamily="34" charset="0"/>
                <a:ea typeface="Calibri" panose="020F0502020204030204" pitchFamily="34" charset="0"/>
                <a:cs typeface="Calibri" panose="020F0502020204030204" pitchFamily="34" charset="0"/>
              </a:rPr>
              <a:t>salary &gt;= 50K</a:t>
            </a:r>
            <a:endParaRPr lang="en-IN" sz="260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76539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50DAB-DD28-46CB-BDF7-97492BF99DBE}"/>
              </a:ext>
            </a:extLst>
          </p:cNvPr>
          <p:cNvSpPr>
            <a:spLocks noGrp="1"/>
          </p:cNvSpPr>
          <p:nvPr>
            <p:ph type="title"/>
          </p:nvPr>
        </p:nvSpPr>
        <p:spPr>
          <a:xfrm>
            <a:off x="677333" y="609600"/>
            <a:ext cx="9978225" cy="939282"/>
          </a:xfrm>
        </p:spPr>
        <p:txBody>
          <a:bodyPr>
            <a:noAutofit/>
          </a:bodyPr>
          <a:lstStyle/>
          <a:p>
            <a:r>
              <a:rPr lang="en-US" sz="3200" b="1" dirty="0">
                <a:effectLst/>
                <a:latin typeface="Arial Rounded MT Bold" panose="020F0704030504030204" pitchFamily="34" charset="0"/>
                <a:ea typeface="Calibri" panose="020F0502020204030204" pitchFamily="34" charset="0"/>
                <a:cs typeface="Times New Roman" panose="02020603050405020304" pitchFamily="18" charset="0"/>
              </a:rPr>
              <a:t>Case 1: Error on right side (RIGHT TAIL TEST)</a:t>
            </a:r>
            <a:br>
              <a:rPr lang="en-IN" sz="3200" dirty="0">
                <a:effectLst/>
                <a:latin typeface="Arial Rounded MT Bold" panose="020F0704030504030204" pitchFamily="34" charset="0"/>
                <a:ea typeface="Calibri" panose="020F0502020204030204" pitchFamily="34" charset="0"/>
                <a:cs typeface="Times New Roman" panose="02020603050405020304" pitchFamily="18" charset="0"/>
              </a:rPr>
            </a:br>
            <a:endParaRPr lang="en-IN" sz="2400"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30374438-B09C-D8D1-2EC4-B808B7DC872A}"/>
              </a:ext>
            </a:extLst>
          </p:cNvPr>
          <p:cNvSpPr>
            <a:spLocks noGrp="1"/>
          </p:cNvSpPr>
          <p:nvPr>
            <p:ph idx="1"/>
          </p:nvPr>
        </p:nvSpPr>
        <p:spPr>
          <a:xfrm>
            <a:off x="677333" y="1548882"/>
            <a:ext cx="9791614" cy="4795933"/>
          </a:xfrm>
        </p:spPr>
        <p:txBody>
          <a:bodyPr/>
          <a:lstStyle/>
          <a:p>
            <a:pPr>
              <a:lnSpc>
                <a:spcPct val="107000"/>
              </a:lnSpc>
              <a:spcAft>
                <a:spcPts val="800"/>
              </a:spcAft>
            </a:pP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Swiggy</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The food is going to be delivered by 30 minutes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1800" b="1" dirty="0">
                <a:effectLst/>
                <a:latin typeface="Calibri" panose="020F0502020204030204" pitchFamily="34" charset="0"/>
                <a:ea typeface="Calibri" panose="020F0502020204030204" pitchFamily="34" charset="0"/>
                <a:cs typeface="Times New Roman" panose="02020603050405020304" pitchFamily="18" charset="0"/>
              </a:rPr>
              <a:t>Delivery time &lt; = 30 </a:t>
            </a:r>
          </a:p>
          <a:p>
            <a:pPr marL="342900" lvl="0" indent="-342900">
              <a:lnSpc>
                <a:spcPct val="107000"/>
              </a:lnSpc>
              <a:spcAft>
                <a:spcPts val="800"/>
              </a:spcAft>
              <a:buFont typeface="+mj-lt"/>
              <a:buAutoNum type="arabicPeriod"/>
            </a:pPr>
            <a:r>
              <a:rPr lang="en-US" sz="1800" b="1" dirty="0">
                <a:effectLst/>
                <a:latin typeface="Calibri" panose="020F0502020204030204" pitchFamily="34" charset="0"/>
                <a:ea typeface="Calibri" panose="020F0502020204030204" pitchFamily="34" charset="0"/>
                <a:cs typeface="Times New Roman" panose="02020603050405020304" pitchFamily="18" charset="0"/>
              </a:rPr>
              <a:t>Delivery time &gt; 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So here …..in 1</a:t>
            </a:r>
            <a:r>
              <a:rPr lang="en-US" sz="1800" b="1" baseline="30000" dirty="0">
                <a:effectLst/>
                <a:latin typeface="Calibri" panose="020F0502020204030204" pitchFamily="34" charset="0"/>
                <a:ea typeface="Calibri" panose="020F0502020204030204" pitchFamily="34" charset="0"/>
                <a:cs typeface="Times New Roman" panose="02020603050405020304" pitchFamily="18" charset="0"/>
              </a:rPr>
              <a:t>st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condition ..there is no problem…..but let’s take 2</a:t>
            </a:r>
            <a:r>
              <a:rPr lang="en-US" sz="1800" b="1" baseline="30000" dirty="0">
                <a:effectLst/>
                <a:latin typeface="Calibri" panose="020F0502020204030204" pitchFamily="34" charset="0"/>
                <a:ea typeface="Calibri" panose="020F0502020204030204" pitchFamily="34" charset="0"/>
                <a:cs typeface="Times New Roman" panose="02020603050405020304" pitchFamily="18" charset="0"/>
              </a:rPr>
              <a:t>nd</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case…..here the error zone lies to the right side of 30 ( u can consider number line)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So, these kind of test where the sign of the Ho is ‘&lt;=’ and sign of alternative hypothesis(Ha) is ‘&gt;’ ….these kind of cases are called as RIGHT TAIL TEST.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643545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16F80-52C1-3920-7EC7-A5486EF037D6}"/>
              </a:ext>
            </a:extLst>
          </p:cNvPr>
          <p:cNvSpPr>
            <a:spLocks noGrp="1"/>
          </p:cNvSpPr>
          <p:nvPr>
            <p:ph type="title"/>
          </p:nvPr>
        </p:nvSpPr>
        <p:spPr>
          <a:xfrm>
            <a:off x="677334" y="609600"/>
            <a:ext cx="8596668" cy="323461"/>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87E682B3-DE40-94C9-3DE4-9A651D54AF00}"/>
              </a:ext>
            </a:extLst>
          </p:cNvPr>
          <p:cNvSpPr>
            <a:spLocks noGrp="1"/>
          </p:cNvSpPr>
          <p:nvPr>
            <p:ph idx="1"/>
          </p:nvPr>
        </p:nvSpPr>
        <p:spPr>
          <a:xfrm>
            <a:off x="677334" y="1091683"/>
            <a:ext cx="9791612" cy="5430416"/>
          </a:xfrm>
        </p:spPr>
        <p:txBody>
          <a:bodyPr>
            <a:norm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Null Hypothesis (Ho):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If it is found to be true ……then there is no requirement to make any changes, we should not required to make decisions, not to take any action…….No changes is required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It can be normal English and mathematical expression….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Eg</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b="1" dirty="0">
                <a:effectLst/>
                <a:latin typeface="Calibri" panose="020F0502020204030204" pitchFamily="34" charset="0"/>
                <a:ea typeface="Calibri" panose="020F0502020204030204" pitchFamily="34" charset="0"/>
                <a:cs typeface="Times New Roman" panose="02020603050405020304" pitchFamily="18" charset="0"/>
              </a:rPr>
              <a:t>I’ll come for the class (Ho)</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1800" b="1" dirty="0">
                <a:effectLst/>
                <a:latin typeface="Calibri" panose="020F0502020204030204" pitchFamily="34" charset="0"/>
                <a:ea typeface="Calibri" panose="020F0502020204030204" pitchFamily="34" charset="0"/>
                <a:cs typeface="Times New Roman" panose="02020603050405020304" pitchFamily="18" charset="0"/>
              </a:rPr>
              <a:t>I’ll not come for the class…..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So, if I’ll come….there is no changes….but yes…if I don’t come …then changes needs to be done……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b="1" dirty="0">
                <a:effectLst/>
                <a:latin typeface="Calibri" panose="020F0502020204030204" pitchFamily="34" charset="0"/>
                <a:ea typeface="Calibri" panose="020F0502020204030204" pitchFamily="34" charset="0"/>
                <a:cs typeface="Times New Roman" panose="02020603050405020304" pitchFamily="18" charset="0"/>
              </a:rPr>
              <a:t>I’ll fall sick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1800" b="1" dirty="0">
                <a:effectLst/>
                <a:latin typeface="Calibri" panose="020F0502020204030204" pitchFamily="34" charset="0"/>
                <a:ea typeface="Calibri" panose="020F0502020204030204" pitchFamily="34" charset="0"/>
                <a:cs typeface="Times New Roman" panose="02020603050405020304" pitchFamily="18" charset="0"/>
              </a:rPr>
              <a:t>I’ll not fall sick (Ho)</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758965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8EE51-394E-5BFB-24D9-73029A1059AB}"/>
              </a:ext>
            </a:extLst>
          </p:cNvPr>
          <p:cNvSpPr>
            <a:spLocks noGrp="1"/>
          </p:cNvSpPr>
          <p:nvPr>
            <p:ph type="title"/>
          </p:nvPr>
        </p:nvSpPr>
        <p:spPr>
          <a:xfrm>
            <a:off x="677334" y="609600"/>
            <a:ext cx="9110478" cy="668694"/>
          </a:xfrm>
        </p:spPr>
        <p:txBody>
          <a:bodyPr>
            <a:normAutofit fontScale="90000"/>
          </a:bodyPr>
          <a:lstStyle/>
          <a:p>
            <a:r>
              <a:rPr lang="en-US" b="1" dirty="0">
                <a:latin typeface="Arial Rounded MT Bold" panose="020F0704030504030204" pitchFamily="34" charset="0"/>
                <a:ea typeface="Calibri" panose="020F0502020204030204" pitchFamily="34" charset="0"/>
                <a:cs typeface="Times New Roman" panose="02020603050405020304" pitchFamily="18" charset="0"/>
              </a:rPr>
              <a:t>Case 2: Error on left side (LEFT TAIL TEST)</a:t>
            </a:r>
            <a:br>
              <a:rPr lang="en-IN" sz="4000" dirty="0">
                <a:effectLst/>
                <a:latin typeface="Arial Rounded MT Bold" panose="020F0704030504030204" pitchFamily="34" charset="0"/>
                <a:ea typeface="Calibri" panose="020F0502020204030204" pitchFamily="34" charset="0"/>
                <a:cs typeface="Times New Roman" panose="02020603050405020304" pitchFamily="18" charset="0"/>
              </a:rPr>
            </a:br>
            <a:endParaRPr lang="en-IN" sz="4000"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5772538F-6723-55BD-DAB7-ECD44DC4934B}"/>
              </a:ext>
            </a:extLst>
          </p:cNvPr>
          <p:cNvSpPr>
            <a:spLocks noGrp="1"/>
          </p:cNvSpPr>
          <p:nvPr>
            <p:ph idx="1"/>
          </p:nvPr>
        </p:nvSpPr>
        <p:spPr>
          <a:xfrm>
            <a:off x="802432" y="1492899"/>
            <a:ext cx="9787813" cy="4982546"/>
          </a:xfrm>
        </p:spPr>
        <p:txBody>
          <a:bodyPr>
            <a:norm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Class Timing :</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Font typeface="+mj-lt"/>
              <a:buAutoNum type="arabicPeriod"/>
            </a:pPr>
            <a:r>
              <a:rPr lang="en-US" sz="1800" b="1" dirty="0">
                <a:effectLst/>
                <a:latin typeface="Calibri" panose="020F0502020204030204" pitchFamily="34" charset="0"/>
                <a:ea typeface="Calibri" panose="020F0502020204030204" pitchFamily="34" charset="0"/>
                <a:cs typeface="Calibri" panose="020F0502020204030204" pitchFamily="34" charset="0"/>
              </a:rPr>
              <a:t>Time &gt;= 4 </a:t>
            </a:r>
            <a:r>
              <a:rPr lang="en-US" sz="1800" b="1" dirty="0" err="1">
                <a:effectLst/>
                <a:latin typeface="Calibri" panose="020F0502020204030204" pitchFamily="34" charset="0"/>
                <a:ea typeface="Calibri" panose="020F0502020204030204" pitchFamily="34" charset="0"/>
                <a:cs typeface="Calibri" panose="020F0502020204030204" pitchFamily="34" charset="0"/>
              </a:rPr>
              <a:t>hrs</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mj-lt"/>
              <a:buAutoNum type="arabicPeriod"/>
            </a:pPr>
            <a:r>
              <a:rPr lang="en-US" sz="1800" b="1" dirty="0">
                <a:effectLst/>
                <a:latin typeface="Calibri" panose="020F0502020204030204" pitchFamily="34" charset="0"/>
                <a:ea typeface="Calibri" panose="020F0502020204030204" pitchFamily="34" charset="0"/>
                <a:cs typeface="Calibri" panose="020F0502020204030204" pitchFamily="34" charset="0"/>
              </a:rPr>
              <a:t>Time &lt; 4 </a:t>
            </a:r>
            <a:r>
              <a:rPr lang="en-US" sz="1800" b="1" dirty="0" err="1">
                <a:effectLst/>
                <a:latin typeface="Calibri" panose="020F0502020204030204" pitchFamily="34" charset="0"/>
                <a:ea typeface="Calibri" panose="020F0502020204030204" pitchFamily="34" charset="0"/>
                <a:cs typeface="Calibri" panose="020F0502020204030204" pitchFamily="34" charset="0"/>
              </a:rPr>
              <a:t>hrs</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So here …..in 1</a:t>
            </a:r>
            <a:r>
              <a:rPr lang="en-US" sz="1800" b="1" baseline="30000" dirty="0">
                <a:effectLst/>
                <a:latin typeface="Calibri" panose="020F0502020204030204" pitchFamily="34" charset="0"/>
                <a:ea typeface="Calibri" panose="020F0502020204030204" pitchFamily="34" charset="0"/>
                <a:cs typeface="Calibri" panose="020F0502020204030204" pitchFamily="34" charset="0"/>
              </a:rPr>
              <a:t>st</a:t>
            </a:r>
            <a:r>
              <a:rPr lang="en-US" sz="1800" b="1" dirty="0">
                <a:effectLst/>
                <a:latin typeface="Calibri" panose="020F0502020204030204" pitchFamily="34" charset="0"/>
                <a:ea typeface="Calibri" panose="020F0502020204030204" pitchFamily="34" charset="0"/>
                <a:cs typeface="Calibri" panose="020F0502020204030204" pitchFamily="34" charset="0"/>
              </a:rPr>
              <a:t> condition ....there is no problem…..class can be of 4 </a:t>
            </a:r>
            <a:r>
              <a:rPr lang="en-US" sz="1800" b="1" dirty="0" err="1">
                <a:effectLst/>
                <a:latin typeface="Calibri" panose="020F0502020204030204" pitchFamily="34" charset="0"/>
                <a:ea typeface="Calibri" panose="020F0502020204030204" pitchFamily="34" charset="0"/>
                <a:cs typeface="Calibri" panose="020F0502020204030204" pitchFamily="34" charset="0"/>
              </a:rPr>
              <a:t>hrs</a:t>
            </a:r>
            <a:r>
              <a:rPr lang="en-US" sz="1800" b="1" dirty="0">
                <a:effectLst/>
                <a:latin typeface="Calibri" panose="020F0502020204030204" pitchFamily="34" charset="0"/>
                <a:ea typeface="Calibri" panose="020F0502020204030204" pitchFamily="34" charset="0"/>
                <a:cs typeface="Calibri" panose="020F0502020204030204" pitchFamily="34" charset="0"/>
              </a:rPr>
              <a:t> and more than that but it should not be less than 4 </a:t>
            </a:r>
            <a:r>
              <a:rPr lang="en-US" sz="1800" b="1" dirty="0" err="1">
                <a:effectLst/>
                <a:latin typeface="Calibri" panose="020F0502020204030204" pitchFamily="34" charset="0"/>
                <a:ea typeface="Calibri" panose="020F0502020204030204" pitchFamily="34" charset="0"/>
                <a:cs typeface="Calibri" panose="020F0502020204030204" pitchFamily="34" charset="0"/>
              </a:rPr>
              <a:t>hrs</a:t>
            </a:r>
            <a:r>
              <a:rPr lang="en-US" sz="1800" b="1" dirty="0">
                <a:effectLst/>
                <a:latin typeface="Calibri" panose="020F0502020204030204" pitchFamily="34" charset="0"/>
                <a:ea typeface="Calibri" panose="020F0502020204030204" pitchFamily="34" charset="0"/>
                <a:cs typeface="Calibri" panose="020F0502020204030204" pitchFamily="34" charset="0"/>
              </a:rPr>
              <a:t> mandatory…..here the error zone lies to the left side of 4 </a:t>
            </a:r>
            <a:r>
              <a:rPr lang="en-US" sz="1800" b="1" dirty="0" err="1">
                <a:effectLst/>
                <a:latin typeface="Calibri" panose="020F0502020204030204" pitchFamily="34" charset="0"/>
                <a:ea typeface="Calibri" panose="020F0502020204030204" pitchFamily="34" charset="0"/>
                <a:cs typeface="Calibri" panose="020F0502020204030204" pitchFamily="34" charset="0"/>
              </a:rPr>
              <a:t>hrs</a:t>
            </a:r>
            <a:r>
              <a:rPr lang="en-US" sz="1800" b="1" dirty="0">
                <a:effectLst/>
                <a:latin typeface="Calibri" panose="020F0502020204030204" pitchFamily="34" charset="0"/>
                <a:ea typeface="Calibri" panose="020F0502020204030204" pitchFamily="34" charset="0"/>
                <a:cs typeface="Calibri" panose="020F0502020204030204" pitchFamily="34" charset="0"/>
              </a:rPr>
              <a:t> ( u can consider number line) ……</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So, these kind of test where the sign of the Ho is ‘&gt;=’ and sign of alternative hypothesis(Ha) is     ‘&lt;’ ….these kind of cases are called as LEFT TAIL TEST.</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b="1" u="sng" dirty="0">
                <a:effectLst/>
                <a:latin typeface="Calibri" panose="020F0502020204030204" pitchFamily="34" charset="0"/>
                <a:ea typeface="Calibri" panose="020F0502020204030204" pitchFamily="34" charset="0"/>
                <a:cs typeface="Calibri" panose="020F0502020204030204" pitchFamily="34" charset="0"/>
              </a:rPr>
              <a:t>Note :</a:t>
            </a:r>
            <a:endParaRPr lang="en-IN" sz="1800" b="1" u="sng" dirty="0">
              <a:effectLst/>
              <a:latin typeface="Calibri" panose="020F0502020204030204" pitchFamily="34" charset="0"/>
              <a:ea typeface="Calibri" panose="020F0502020204030204" pitchFamily="34" charset="0"/>
              <a:cs typeface="Calibri" panose="020F0502020204030204" pitchFamily="34" charset="0"/>
            </a:endParaRPr>
          </a:p>
          <a:p>
            <a:pPr marL="228600">
              <a:lnSpc>
                <a:spcPct val="107000"/>
              </a:lnSpc>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 sign will always come with the Ho….</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7745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22329-BD62-2679-F6ED-7646BF697A7A}"/>
              </a:ext>
            </a:extLst>
          </p:cNvPr>
          <p:cNvSpPr>
            <a:spLocks noGrp="1"/>
          </p:cNvSpPr>
          <p:nvPr>
            <p:ph type="title"/>
          </p:nvPr>
        </p:nvSpPr>
        <p:spPr>
          <a:xfrm>
            <a:off x="677334" y="609600"/>
            <a:ext cx="8596668" cy="789992"/>
          </a:xfrm>
        </p:spPr>
        <p:txBody>
          <a:bodyPr>
            <a:normAutofit fontScale="90000"/>
          </a:bodyPr>
          <a:lstStyle/>
          <a:p>
            <a:r>
              <a:rPr lang="en-US" sz="3200" b="1" dirty="0">
                <a:latin typeface="Arial Rounded MT Bold" panose="020F0704030504030204" pitchFamily="34" charset="0"/>
                <a:ea typeface="Calibri" panose="020F0502020204030204" pitchFamily="34" charset="0"/>
                <a:cs typeface="Times New Roman" panose="02020603050405020304" pitchFamily="18" charset="0"/>
              </a:rPr>
              <a:t>Case 3: Error on both sides (TWO TAIL TEST)</a:t>
            </a:r>
            <a:br>
              <a:rPr lang="en-IN" sz="3200" b="1" dirty="0">
                <a:latin typeface="Arial Rounded MT Bold" panose="020F0704030504030204" pitchFamily="34" charset="0"/>
                <a:ea typeface="Calibri" panose="020F0502020204030204" pitchFamily="34" charset="0"/>
                <a:cs typeface="Times New Roman" panose="02020603050405020304" pitchFamily="18" charset="0"/>
              </a:rPr>
            </a:br>
            <a:endParaRPr lang="en-IN" sz="3200" b="1" dirty="0">
              <a:latin typeface="Arial Rounded MT Bold" panose="020F07040305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A3358E5-60A1-859A-E0F5-C76EA0ABB823}"/>
              </a:ext>
            </a:extLst>
          </p:cNvPr>
          <p:cNvSpPr>
            <a:spLocks noGrp="1"/>
          </p:cNvSpPr>
          <p:nvPr>
            <p:ph idx="1"/>
          </p:nvPr>
        </p:nvSpPr>
        <p:spPr>
          <a:xfrm>
            <a:off x="597159" y="1483567"/>
            <a:ext cx="8676843" cy="4557795"/>
          </a:xfrm>
        </p:spPr>
        <p:txBody>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Example:</a:t>
            </a:r>
          </a:p>
          <a:p>
            <a:pPr marL="0" indent="0">
              <a:lnSpc>
                <a:spcPct val="107000"/>
              </a:lnSpc>
              <a:spcAft>
                <a:spcPts val="800"/>
              </a:spcAft>
              <a:buNone/>
            </a:pPr>
            <a:r>
              <a:rPr lang="en-US" b="1" dirty="0">
                <a:latin typeface="Calibri" panose="020F0502020204030204" pitchFamily="34" charset="0"/>
                <a:ea typeface="Calibri" panose="020F0502020204030204" pitchFamily="34" charset="0"/>
                <a:cs typeface="Calibri" panose="020F0502020204030204" pitchFamily="34" charset="0"/>
              </a:rPr>
              <a:t>1. </a:t>
            </a:r>
            <a:r>
              <a:rPr lang="en-US" sz="1800" b="1" dirty="0">
                <a:effectLst/>
                <a:latin typeface="Calibri" panose="020F0502020204030204" pitchFamily="34" charset="0"/>
                <a:ea typeface="Calibri" panose="020F0502020204030204" pitchFamily="34" charset="0"/>
                <a:cs typeface="Calibri" panose="020F0502020204030204" pitchFamily="34" charset="0"/>
              </a:rPr>
              <a:t>Sugar level should be = 80</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Low sugar is problem as well as high sugar is also problem….</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So, Sugar level &lt; 80 &gt; Sugar level………both will cause problem…..these kind of cases are called as ‘TWO TAIL TEST’.</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800" b="1" dirty="0">
                <a:effectLst/>
                <a:latin typeface="Calibri" panose="020F0502020204030204" pitchFamily="34" charset="0"/>
                <a:ea typeface="Calibri" panose="020F0502020204030204" pitchFamily="34" charset="0"/>
                <a:cs typeface="Calibri" panose="020F0502020204030204" pitchFamily="34" charset="0"/>
              </a:rPr>
              <a:t>2. Voltage supply (220V)….</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71766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1191C-E605-1439-648D-76FF346AA3DB}"/>
              </a:ext>
            </a:extLst>
          </p:cNvPr>
          <p:cNvSpPr>
            <a:spLocks noGrp="1"/>
          </p:cNvSpPr>
          <p:nvPr>
            <p:ph type="title"/>
          </p:nvPr>
        </p:nvSpPr>
        <p:spPr>
          <a:xfrm>
            <a:off x="677334" y="609600"/>
            <a:ext cx="8596668" cy="472751"/>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0B711C80-2C7F-79CB-8619-57968E085FB1}"/>
              </a:ext>
            </a:extLst>
          </p:cNvPr>
          <p:cNvSpPr>
            <a:spLocks noGrp="1"/>
          </p:cNvSpPr>
          <p:nvPr>
            <p:ph idx="1"/>
          </p:nvPr>
        </p:nvSpPr>
        <p:spPr>
          <a:xfrm>
            <a:off x="677334" y="1334279"/>
            <a:ext cx="8596668" cy="4707084"/>
          </a:xfrm>
        </p:spPr>
        <p:txBody>
          <a:bodyPr>
            <a:normAutofit/>
          </a:bodyPr>
          <a:lstStyle/>
          <a:p>
            <a:pPr>
              <a:lnSpc>
                <a:spcPct val="107000"/>
              </a:lnSpc>
              <a:spcAft>
                <a:spcPts val="800"/>
              </a:spcAft>
            </a:pPr>
            <a:r>
              <a:rPr lang="en-US" sz="2400" b="1" dirty="0">
                <a:effectLst/>
                <a:latin typeface="Calibri" panose="020F0502020204030204" pitchFamily="34" charset="0"/>
                <a:ea typeface="Calibri" panose="020F0502020204030204" pitchFamily="34" charset="0"/>
                <a:cs typeface="Calibri" panose="020F0502020204030204" pitchFamily="34" charset="0"/>
              </a:rPr>
              <a:t>3 types of tests are possible:</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Font typeface="+mj-lt"/>
              <a:buAutoNum type="arabicPeriod"/>
            </a:pPr>
            <a:r>
              <a:rPr lang="en-US" sz="2400" b="1" dirty="0">
                <a:effectLst/>
                <a:latin typeface="Calibri" panose="020F0502020204030204" pitchFamily="34" charset="0"/>
                <a:ea typeface="Calibri" panose="020F0502020204030204" pitchFamily="34" charset="0"/>
                <a:cs typeface="Calibri" panose="020F0502020204030204" pitchFamily="34" charset="0"/>
              </a:rPr>
              <a:t>Left tail ( error is on left side or lower side)</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Font typeface="+mj-lt"/>
              <a:buAutoNum type="arabicPeriod"/>
            </a:pPr>
            <a:r>
              <a:rPr lang="en-US" sz="2400" b="1" dirty="0">
                <a:effectLst/>
                <a:latin typeface="Calibri" panose="020F0502020204030204" pitchFamily="34" charset="0"/>
                <a:ea typeface="Calibri" panose="020F0502020204030204" pitchFamily="34" charset="0"/>
                <a:cs typeface="Calibri" panose="020F0502020204030204" pitchFamily="34" charset="0"/>
              </a:rPr>
              <a:t>Right tail ( error is on right side or higher side)</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mj-lt"/>
              <a:buAutoNum type="arabicPeriod"/>
            </a:pPr>
            <a:r>
              <a:rPr lang="en-US" sz="2400" b="1" dirty="0">
                <a:effectLst/>
                <a:latin typeface="Calibri" panose="020F0502020204030204" pitchFamily="34" charset="0"/>
                <a:ea typeface="Calibri" panose="020F0502020204030204" pitchFamily="34" charset="0"/>
                <a:cs typeface="Calibri" panose="020F0502020204030204" pitchFamily="34" charset="0"/>
              </a:rPr>
              <a:t>Two tail ( where u r going to check equality , mean of a particular value)</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endParaRPr lang="en-IN"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72450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0F8FC-3411-3B0C-B038-ED73D7CCD25D}"/>
              </a:ext>
            </a:extLst>
          </p:cNvPr>
          <p:cNvSpPr>
            <a:spLocks noGrp="1"/>
          </p:cNvSpPr>
          <p:nvPr>
            <p:ph type="title"/>
          </p:nvPr>
        </p:nvSpPr>
        <p:spPr>
          <a:xfrm>
            <a:off x="677334" y="609600"/>
            <a:ext cx="8596668" cy="547396"/>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DBF74765-6920-61AE-CC06-E81C6C2CAC91}"/>
              </a:ext>
            </a:extLst>
          </p:cNvPr>
          <p:cNvSpPr>
            <a:spLocks noGrp="1"/>
          </p:cNvSpPr>
          <p:nvPr>
            <p:ph idx="1"/>
          </p:nvPr>
        </p:nvSpPr>
        <p:spPr>
          <a:xfrm>
            <a:off x="513183" y="1455577"/>
            <a:ext cx="9685175" cy="4506684"/>
          </a:xfrm>
        </p:spPr>
        <p:txBody>
          <a:bodyPr>
            <a:normAutofit/>
          </a:bodyPr>
          <a:lstStyle/>
          <a:p>
            <a:pPr marL="228600">
              <a:lnSpc>
                <a:spcPct val="107000"/>
              </a:lnSpc>
              <a:spcAft>
                <a:spcPts val="800"/>
              </a:spcAft>
            </a:pPr>
            <a:r>
              <a:rPr lang="en-US" sz="2800" b="1" dirty="0">
                <a:effectLst/>
                <a:latin typeface="Calibri" panose="020F0502020204030204" pitchFamily="34" charset="0"/>
                <a:ea typeface="Calibri" panose="020F0502020204030204" pitchFamily="34" charset="0"/>
                <a:cs typeface="Calibri" panose="020F0502020204030204" pitchFamily="34" charset="0"/>
              </a:rPr>
              <a:t>Default confidence level (CL) = 95%</a:t>
            </a:r>
            <a:endParaRPr lang="en-IN" sz="2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mj-lt"/>
              <a:buAutoNum type="arabicPeriod"/>
            </a:pPr>
            <a:r>
              <a:rPr lang="en-US" sz="2800" b="1" dirty="0">
                <a:effectLst/>
                <a:latin typeface="Calibri" panose="020F0502020204030204" pitchFamily="34" charset="0"/>
                <a:ea typeface="Calibri" panose="020F0502020204030204" pitchFamily="34" charset="0"/>
                <a:cs typeface="Calibri" panose="020F0502020204030204" pitchFamily="34" charset="0"/>
              </a:rPr>
              <a:t>If we increase CL……</a:t>
            </a:r>
            <a:endParaRPr lang="en-IN" sz="2800" dirty="0">
              <a:effectLst/>
              <a:latin typeface="Calibri" panose="020F0502020204030204" pitchFamily="34" charset="0"/>
              <a:ea typeface="Calibri" panose="020F0502020204030204" pitchFamily="34" charset="0"/>
              <a:cs typeface="Calibri" panose="020F0502020204030204" pitchFamily="34" charset="0"/>
            </a:endParaRPr>
          </a:p>
          <a:p>
            <a:pPr marL="228600">
              <a:lnSpc>
                <a:spcPct val="107000"/>
              </a:lnSpc>
              <a:spcAft>
                <a:spcPts val="800"/>
              </a:spcAft>
            </a:pPr>
            <a:r>
              <a:rPr lang="en-US" sz="2800" dirty="0">
                <a:effectLst/>
                <a:latin typeface="Calibri" panose="020F0502020204030204" pitchFamily="34" charset="0"/>
                <a:ea typeface="Calibri" panose="020F0502020204030204" pitchFamily="34" charset="0"/>
                <a:cs typeface="Calibri" panose="020F0502020204030204" pitchFamily="34" charset="0"/>
              </a:rPr>
              <a:t>Take into consideration the INTERVAL AND SAMPLE SIZE</a:t>
            </a:r>
            <a:endParaRPr lang="en-IN" sz="2800" dirty="0">
              <a:effectLst/>
              <a:latin typeface="Calibri" panose="020F0502020204030204" pitchFamily="34" charset="0"/>
              <a:ea typeface="Calibri" panose="020F0502020204030204" pitchFamily="34" charset="0"/>
              <a:cs typeface="Calibri" panose="020F0502020204030204" pitchFamily="34" charset="0"/>
            </a:endParaRPr>
          </a:p>
          <a:p>
            <a:pPr marL="228600">
              <a:lnSpc>
                <a:spcPct val="107000"/>
              </a:lnSpc>
              <a:spcAft>
                <a:spcPts val="800"/>
              </a:spcAft>
            </a:pPr>
            <a:r>
              <a:rPr lang="en-US" sz="2800" dirty="0">
                <a:effectLst/>
                <a:latin typeface="Calibri" panose="020F0502020204030204" pitchFamily="34" charset="0"/>
                <a:ea typeface="Calibri" panose="020F0502020204030204" pitchFamily="34" charset="0"/>
                <a:cs typeface="Calibri" panose="020F0502020204030204" pitchFamily="34" charset="0"/>
              </a:rPr>
              <a:t>Sample size increases, keeping interval same</a:t>
            </a:r>
            <a:endParaRPr lang="en-IN" sz="2800" dirty="0">
              <a:effectLst/>
              <a:latin typeface="Calibri" panose="020F0502020204030204" pitchFamily="34" charset="0"/>
              <a:ea typeface="Calibri" panose="020F0502020204030204" pitchFamily="34" charset="0"/>
              <a:cs typeface="Calibri" panose="020F0502020204030204" pitchFamily="34" charset="0"/>
            </a:endParaRPr>
          </a:p>
          <a:p>
            <a:pPr marL="228600">
              <a:lnSpc>
                <a:spcPct val="107000"/>
              </a:lnSpc>
              <a:spcAft>
                <a:spcPts val="800"/>
              </a:spcAft>
            </a:pPr>
            <a:r>
              <a:rPr lang="en-US" sz="2800" dirty="0">
                <a:effectLst/>
                <a:latin typeface="Calibri" panose="020F0502020204030204" pitchFamily="34" charset="0"/>
                <a:ea typeface="Calibri" panose="020F0502020204030204" pitchFamily="34" charset="0"/>
                <a:cs typeface="Calibri" panose="020F0502020204030204" pitchFamily="34" charset="0"/>
              </a:rPr>
              <a:t>Interval increases, keeping sample size constant</a:t>
            </a:r>
            <a:endParaRPr lang="en-IN" sz="280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2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64591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45BAA-7C1F-1213-3CDA-8FF7477B8E50}"/>
              </a:ext>
            </a:extLst>
          </p:cNvPr>
          <p:cNvSpPr>
            <a:spLocks noGrp="1"/>
          </p:cNvSpPr>
          <p:nvPr>
            <p:ph type="title"/>
          </p:nvPr>
        </p:nvSpPr>
        <p:spPr>
          <a:xfrm>
            <a:off x="677334" y="609600"/>
            <a:ext cx="8596668" cy="379445"/>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2D107D83-EE97-EDD9-477D-46D61D99FC05}"/>
              </a:ext>
            </a:extLst>
          </p:cNvPr>
          <p:cNvSpPr>
            <a:spLocks noGrp="1"/>
          </p:cNvSpPr>
          <p:nvPr>
            <p:ph idx="1"/>
          </p:nvPr>
        </p:nvSpPr>
        <p:spPr>
          <a:xfrm>
            <a:off x="606489" y="1287625"/>
            <a:ext cx="9703837" cy="5066522"/>
          </a:xfrm>
        </p:spPr>
        <p:txBody>
          <a:bodyPr>
            <a:norm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Level of significance (</a:t>
            </a:r>
            <a:r>
              <a:rPr lang="en-US" sz="1800" b="1" dirty="0" err="1">
                <a:effectLst/>
                <a:latin typeface="Calibri" panose="020F0502020204030204" pitchFamily="34" charset="0"/>
                <a:ea typeface="Calibri" panose="020F0502020204030204" pitchFamily="34" charset="0"/>
                <a:cs typeface="Calibri" panose="020F0502020204030204" pitchFamily="34" charset="0"/>
              </a:rPr>
              <a:t>LoS</a:t>
            </a:r>
            <a:r>
              <a:rPr lang="en-US" sz="1800" b="1" dirty="0">
                <a:effectLst/>
                <a:latin typeface="Calibri" panose="020F0502020204030204" pitchFamily="34" charset="0"/>
                <a:ea typeface="Calibri" panose="020F0502020204030204" pitchFamily="34" charset="0"/>
                <a:cs typeface="Calibri" panose="020F0502020204030204" pitchFamily="34" charset="0"/>
              </a:rPr>
              <a:t>) = 100 – CL</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If CL = 95 %,  then </a:t>
            </a:r>
            <a:r>
              <a:rPr lang="en-US" sz="1800" b="1" dirty="0" err="1">
                <a:effectLst/>
                <a:latin typeface="Calibri" panose="020F0502020204030204" pitchFamily="34" charset="0"/>
                <a:ea typeface="Calibri" panose="020F0502020204030204" pitchFamily="34" charset="0"/>
                <a:cs typeface="Calibri" panose="020F0502020204030204" pitchFamily="34" charset="0"/>
              </a:rPr>
              <a:t>LoS</a:t>
            </a:r>
            <a:r>
              <a:rPr lang="en-US" sz="1800" b="1" dirty="0">
                <a:effectLst/>
                <a:latin typeface="Calibri" panose="020F0502020204030204" pitchFamily="34" charset="0"/>
                <a:ea typeface="Calibri" panose="020F0502020204030204" pitchFamily="34" charset="0"/>
                <a:cs typeface="Calibri" panose="020F0502020204030204" pitchFamily="34" charset="0"/>
              </a:rPr>
              <a:t> = 5% =0.05</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Physical meaning of </a:t>
            </a:r>
            <a:r>
              <a:rPr lang="en-US" sz="1800" b="1" dirty="0" err="1">
                <a:effectLst/>
                <a:latin typeface="Calibri" panose="020F0502020204030204" pitchFamily="34" charset="0"/>
                <a:ea typeface="Calibri" panose="020F0502020204030204" pitchFamily="34" charset="0"/>
                <a:cs typeface="Calibri" panose="020F0502020204030204" pitchFamily="34" charset="0"/>
              </a:rPr>
              <a:t>LoS</a:t>
            </a:r>
            <a:r>
              <a:rPr lang="en-US" sz="1800" b="1" dirty="0">
                <a:effectLst/>
                <a:latin typeface="Calibri" panose="020F0502020204030204" pitchFamily="34" charset="0"/>
                <a:ea typeface="Calibri" panose="020F0502020204030204" pitchFamily="34" charset="0"/>
                <a:cs typeface="Calibri" panose="020F0502020204030204" pitchFamily="34" charset="0"/>
              </a:rPr>
              <a:t> : </a:t>
            </a:r>
            <a:r>
              <a:rPr lang="en-US" sz="1800" dirty="0">
                <a:effectLst/>
                <a:latin typeface="Calibri" panose="020F0502020204030204" pitchFamily="34" charset="0"/>
                <a:ea typeface="Calibri" panose="020F0502020204030204" pitchFamily="34" charset="0"/>
                <a:cs typeface="Calibri" panose="020F0502020204030204" pitchFamily="34" charset="0"/>
              </a:rPr>
              <a:t>Basically is an indicator of how much error u r allowing……</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P value : </a:t>
            </a:r>
            <a:r>
              <a:rPr lang="en-US" sz="1800" dirty="0">
                <a:effectLst/>
                <a:latin typeface="Calibri" panose="020F0502020204030204" pitchFamily="34" charset="0"/>
                <a:ea typeface="Calibri" panose="020F0502020204030204" pitchFamily="34" charset="0"/>
                <a:cs typeface="Calibri" panose="020F0502020204030204" pitchFamily="34" charset="0"/>
              </a:rPr>
              <a:t>Actual error occurred</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Choice of test …step 3</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For the above test , u need some function, that function require some input values and based on that u will get result as P value…..</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P value ……step 4</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So whatever P value u r getting…it is again compared to Los (step 2)….</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06554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0092-7169-004F-9F31-1A241AFCF68B}"/>
              </a:ext>
            </a:extLst>
          </p:cNvPr>
          <p:cNvSpPr>
            <a:spLocks noGrp="1"/>
          </p:cNvSpPr>
          <p:nvPr>
            <p:ph type="title"/>
          </p:nvPr>
        </p:nvSpPr>
        <p:spPr>
          <a:xfrm>
            <a:off x="677334" y="609600"/>
            <a:ext cx="8596668" cy="845976"/>
          </a:xfrm>
        </p:spPr>
        <p:txBody>
          <a:bodyPr>
            <a:normAutofit fontScale="90000"/>
          </a:bodyPr>
          <a:lstStyle/>
          <a:p>
            <a:r>
              <a:rPr lang="en-US" sz="3200" b="1" dirty="0">
                <a:effectLst/>
                <a:latin typeface="Arial Rounded MT Bold" panose="020F0704030504030204" pitchFamily="34" charset="0"/>
                <a:ea typeface="Calibri" panose="020F0502020204030204" pitchFamily="34" charset="0"/>
                <a:cs typeface="Times New Roman" panose="02020603050405020304" pitchFamily="18" charset="0"/>
              </a:rPr>
              <a:t>Case 1:</a:t>
            </a:r>
            <a:br>
              <a:rPr lang="en-IN" sz="3200" dirty="0">
                <a:effectLst/>
                <a:latin typeface="Arial Rounded MT Bold" panose="020F0704030504030204" pitchFamily="34" charset="0"/>
                <a:ea typeface="Calibri" panose="020F0502020204030204" pitchFamily="34" charset="0"/>
                <a:cs typeface="Times New Roman" panose="02020603050405020304" pitchFamily="18" charset="0"/>
              </a:rPr>
            </a:br>
            <a:endParaRPr lang="en-IN" sz="5400"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AE68A95C-E55C-E99A-05A3-0AC6B9F5840A}"/>
              </a:ext>
            </a:extLst>
          </p:cNvPr>
          <p:cNvSpPr>
            <a:spLocks noGrp="1"/>
          </p:cNvSpPr>
          <p:nvPr>
            <p:ph idx="1"/>
          </p:nvPr>
        </p:nvSpPr>
        <p:spPr>
          <a:xfrm>
            <a:off x="677332" y="1371600"/>
            <a:ext cx="10015549" cy="4795935"/>
          </a:xfrm>
        </p:spPr>
        <p:txBody>
          <a:bodyPr>
            <a:normAutofit/>
          </a:bodyPr>
          <a:lstStyle/>
          <a:p>
            <a:pPr>
              <a:lnSpc>
                <a:spcPct val="107000"/>
              </a:lnSpc>
              <a:spcAft>
                <a:spcPts val="800"/>
              </a:spcAft>
            </a:pPr>
            <a:r>
              <a:rPr lang="en-US" sz="2800" b="1" dirty="0">
                <a:effectLst/>
                <a:latin typeface="Calibri" panose="020F0502020204030204" pitchFamily="34" charset="0"/>
                <a:ea typeface="Calibri" panose="020F0502020204030204" pitchFamily="34" charset="0"/>
                <a:cs typeface="Times New Roman" panose="02020603050405020304" pitchFamily="18" charset="0"/>
              </a:rPr>
              <a:t>If P value = 0.02 ……then P value is less than 0.05 </a:t>
            </a:r>
            <a:r>
              <a:rPr lang="en-US" sz="2800" b="1" dirty="0" err="1">
                <a:effectLst/>
                <a:latin typeface="Calibri" panose="020F0502020204030204" pitchFamily="34" charset="0"/>
                <a:ea typeface="Calibri" panose="020F0502020204030204" pitchFamily="34" charset="0"/>
                <a:cs typeface="Times New Roman" panose="02020603050405020304" pitchFamily="18" charset="0"/>
              </a:rPr>
              <a:t>ie</a:t>
            </a:r>
            <a:r>
              <a:rPr lang="en-US" sz="2800" b="1" dirty="0">
                <a:effectLst/>
                <a:latin typeface="Calibri" panose="020F0502020204030204" pitchFamily="34" charset="0"/>
                <a:ea typeface="Calibri" panose="020F0502020204030204" pitchFamily="34" charset="0"/>
                <a:cs typeface="Times New Roman" panose="02020603050405020304" pitchFamily="18" charset="0"/>
              </a:rPr>
              <a:t> (</a:t>
            </a:r>
            <a:r>
              <a:rPr lang="en-US" sz="2800" b="1" dirty="0" err="1">
                <a:effectLst/>
                <a:latin typeface="Calibri" panose="020F0502020204030204" pitchFamily="34" charset="0"/>
                <a:ea typeface="Calibri" panose="020F0502020204030204" pitchFamily="34" charset="0"/>
                <a:cs typeface="Times New Roman" panose="02020603050405020304" pitchFamily="18" charset="0"/>
              </a:rPr>
              <a:t>LoS</a:t>
            </a:r>
            <a:r>
              <a:rPr lang="en-US" sz="2800" b="1" dirty="0">
                <a:effectLst/>
                <a:latin typeface="Calibri" panose="020F0502020204030204" pitchFamily="34" charset="0"/>
                <a:ea typeface="Calibri" panose="020F0502020204030204" pitchFamily="34" charset="0"/>
                <a:cs typeface="Times New Roman" panose="02020603050405020304" pitchFamily="18" charset="0"/>
              </a:rPr>
              <a:t> )…..so because it is less than 0.05 </a:t>
            </a:r>
            <a:r>
              <a:rPr lang="en-US" sz="2800" b="1" dirty="0" err="1">
                <a:effectLst/>
                <a:latin typeface="Calibri" panose="020F0502020204030204" pitchFamily="34" charset="0"/>
                <a:ea typeface="Calibri" panose="020F0502020204030204" pitchFamily="34" charset="0"/>
                <a:cs typeface="Times New Roman" panose="02020603050405020304" pitchFamily="18" charset="0"/>
              </a:rPr>
              <a:t>ie</a:t>
            </a:r>
            <a:r>
              <a:rPr lang="en-US" sz="2800" b="1" dirty="0">
                <a:effectLst/>
                <a:latin typeface="Calibri" panose="020F0502020204030204" pitchFamily="34" charset="0"/>
                <a:ea typeface="Calibri" panose="020F0502020204030204" pitchFamily="34" charset="0"/>
                <a:cs typeface="Times New Roman" panose="02020603050405020304" pitchFamily="18" charset="0"/>
              </a:rPr>
              <a:t> P value &lt; 0.05…..the decision u r going to take …..we reject the Ho.</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b="1" dirty="0">
                <a:effectLst/>
                <a:latin typeface="Calibri" panose="020F0502020204030204" pitchFamily="34" charset="0"/>
                <a:ea typeface="Calibri" panose="020F0502020204030204" pitchFamily="34" charset="0"/>
                <a:cs typeface="Times New Roman" panose="02020603050405020304" pitchFamily="18" charset="0"/>
              </a:rPr>
              <a:t> Ho  is made in such a way that it is found to be true …then u don’t need to take any action….but here we have put it as false …we rejected….so when  u rejected Ho ..that means some action, some changes , some decisions are required….u can not run the process un touched…..This happened when u r getting P value &lt; 0.05 and u rejected Ho…….</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800" dirty="0"/>
          </a:p>
        </p:txBody>
      </p:sp>
    </p:spTree>
    <p:extLst>
      <p:ext uri="{BB962C8B-B14F-4D97-AF65-F5344CB8AC3E}">
        <p14:creationId xmlns:p14="http://schemas.microsoft.com/office/powerpoint/2010/main" val="3214673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0120-67D8-52AA-1283-7A8887DBB696}"/>
              </a:ext>
            </a:extLst>
          </p:cNvPr>
          <p:cNvSpPr>
            <a:spLocks noGrp="1"/>
          </p:cNvSpPr>
          <p:nvPr>
            <p:ph type="title"/>
          </p:nvPr>
        </p:nvSpPr>
        <p:spPr>
          <a:xfrm>
            <a:off x="677334" y="609600"/>
            <a:ext cx="8596668" cy="734008"/>
          </a:xfrm>
        </p:spPr>
        <p:txBody>
          <a:bodyPr>
            <a:normAutofit fontScale="90000"/>
          </a:bodyPr>
          <a:lstStyle/>
          <a:p>
            <a:r>
              <a:rPr lang="en-US" sz="2900" b="1" dirty="0">
                <a:latin typeface="Arial Rounded MT Bold" panose="020F0704030504030204" pitchFamily="34" charset="0"/>
                <a:ea typeface="Calibri" panose="020F0502020204030204" pitchFamily="34" charset="0"/>
                <a:cs typeface="Times New Roman" panose="02020603050405020304" pitchFamily="18" charset="0"/>
              </a:rPr>
              <a:t>Case 2:</a:t>
            </a:r>
            <a:br>
              <a:rPr lang="en-IN" sz="2900" b="1" dirty="0">
                <a:latin typeface="Arial Rounded MT Bold" panose="020F0704030504030204" pitchFamily="34" charset="0"/>
                <a:ea typeface="Calibri" panose="020F0502020204030204" pitchFamily="34" charset="0"/>
                <a:cs typeface="Times New Roman" panose="02020603050405020304" pitchFamily="18" charset="0"/>
              </a:rPr>
            </a:br>
            <a:endParaRPr lang="en-IN" sz="2900" b="1" dirty="0">
              <a:latin typeface="Arial Rounded MT Bold" panose="020F07040305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7A67314-374C-5511-A58F-BAF40B2B97C3}"/>
              </a:ext>
            </a:extLst>
          </p:cNvPr>
          <p:cNvSpPr>
            <a:spLocks noGrp="1"/>
          </p:cNvSpPr>
          <p:nvPr>
            <p:ph idx="1"/>
          </p:nvPr>
        </p:nvSpPr>
        <p:spPr>
          <a:xfrm>
            <a:off x="522513" y="1427585"/>
            <a:ext cx="10599577" cy="4189444"/>
          </a:xfrm>
        </p:spPr>
        <p:txBody>
          <a:bodyPr/>
          <a:lstStyle/>
          <a:p>
            <a:pPr>
              <a:lnSpc>
                <a:spcPct val="107000"/>
              </a:lnSpc>
              <a:spcAft>
                <a:spcPts val="800"/>
              </a:spcAft>
            </a:pPr>
            <a:r>
              <a:rPr lang="en-US" sz="2800" b="1" dirty="0">
                <a:latin typeface="Calibri" panose="020F0502020204030204" pitchFamily="34" charset="0"/>
                <a:ea typeface="Calibri" panose="020F0502020204030204" pitchFamily="34" charset="0"/>
                <a:cs typeface="Times New Roman" panose="02020603050405020304" pitchFamily="18" charset="0"/>
              </a:rPr>
              <a:t>If P value = 0.3…………then P value is greater than 0.05 </a:t>
            </a:r>
            <a:r>
              <a:rPr lang="en-US" sz="2800" b="1" dirty="0" err="1">
                <a:latin typeface="Calibri" panose="020F0502020204030204" pitchFamily="34" charset="0"/>
                <a:ea typeface="Calibri" panose="020F0502020204030204" pitchFamily="34" charset="0"/>
                <a:cs typeface="Times New Roman" panose="02020603050405020304" pitchFamily="18" charset="0"/>
              </a:rPr>
              <a:t>ie</a:t>
            </a:r>
            <a:r>
              <a:rPr lang="en-US" sz="2800" b="1" dirty="0">
                <a:latin typeface="Calibri" panose="020F0502020204030204" pitchFamily="34" charset="0"/>
                <a:ea typeface="Calibri" panose="020F0502020204030204" pitchFamily="34" charset="0"/>
                <a:cs typeface="Times New Roman" panose="02020603050405020304" pitchFamily="18" charset="0"/>
              </a:rPr>
              <a:t> (Los )…..so because it is greater than 0.05 </a:t>
            </a:r>
            <a:r>
              <a:rPr lang="en-US" sz="2800" b="1" dirty="0" err="1">
                <a:latin typeface="Calibri" panose="020F0502020204030204" pitchFamily="34" charset="0"/>
                <a:ea typeface="Calibri" panose="020F0502020204030204" pitchFamily="34" charset="0"/>
                <a:cs typeface="Times New Roman" panose="02020603050405020304" pitchFamily="18" charset="0"/>
              </a:rPr>
              <a:t>ie</a:t>
            </a:r>
            <a:r>
              <a:rPr lang="en-US" sz="2800" b="1" dirty="0">
                <a:latin typeface="Calibri" panose="020F0502020204030204" pitchFamily="34" charset="0"/>
                <a:ea typeface="Calibri" panose="020F0502020204030204" pitchFamily="34" charset="0"/>
                <a:cs typeface="Times New Roman" panose="02020603050405020304" pitchFamily="18" charset="0"/>
              </a:rPr>
              <a:t> P value &gt; 0.05…..then we do not reject the Ho…….</a:t>
            </a:r>
            <a:endParaRPr lang="en-IN" sz="28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b="1" dirty="0">
                <a:latin typeface="Calibri" panose="020F0502020204030204" pitchFamily="34" charset="0"/>
                <a:ea typeface="Calibri" panose="020F0502020204030204" pitchFamily="34" charset="0"/>
                <a:cs typeface="Times New Roman" panose="02020603050405020304" pitchFamily="18" charset="0"/>
              </a:rPr>
              <a:t>And if u r not rejecting Ho……that means no action, no decision, no changes are required…..and we continue the process……</a:t>
            </a:r>
            <a:endParaRPr lang="en-IN" sz="2800" b="1"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33798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4C650E-C68E-928A-C7DC-93BF67DE5900}"/>
              </a:ext>
            </a:extLst>
          </p:cNvPr>
          <p:cNvSpPr>
            <a:spLocks noGrp="1"/>
          </p:cNvSpPr>
          <p:nvPr>
            <p:ph idx="1"/>
          </p:nvPr>
        </p:nvSpPr>
        <p:spPr>
          <a:xfrm>
            <a:off x="677333" y="1371600"/>
            <a:ext cx="10192829" cy="4876799"/>
          </a:xfrm>
        </p:spPr>
        <p:txBody>
          <a:bodyPr>
            <a:normAutofit lnSpcReduction="10000"/>
          </a:bodyPr>
          <a:lstStyle/>
          <a:p>
            <a:r>
              <a:rPr lang="en-US" sz="2000" b="1" dirty="0">
                <a:latin typeface="Calibri" panose="020F0502020204030204" pitchFamily="34" charset="0"/>
                <a:ea typeface="Calibri" panose="020F0502020204030204" pitchFamily="34" charset="0"/>
                <a:cs typeface="Calibri" panose="020F0502020204030204" pitchFamily="34" charset="0"/>
              </a:rPr>
              <a:t>S</a:t>
            </a:r>
            <a:r>
              <a:rPr lang="en-US" sz="2000" b="1" dirty="0">
                <a:effectLst/>
                <a:latin typeface="Calibri" panose="020F0502020204030204" pitchFamily="34" charset="0"/>
                <a:ea typeface="Calibri" panose="020F0502020204030204" pitchFamily="34" charset="0"/>
                <a:cs typeface="Calibri" panose="020F0502020204030204" pitchFamily="34" charset="0"/>
              </a:rPr>
              <a:t>ample statistic (SS) : </a:t>
            </a:r>
            <a:r>
              <a:rPr lang="en-US" sz="2000" dirty="0">
                <a:effectLst/>
                <a:latin typeface="Calibri" panose="020F0502020204030204" pitchFamily="34" charset="0"/>
                <a:ea typeface="Calibri" panose="020F0502020204030204" pitchFamily="34" charset="0"/>
                <a:cs typeface="Calibri" panose="020F0502020204030204" pitchFamily="34" charset="0"/>
              </a:rPr>
              <a:t>Single number calculated on the basis of the </a:t>
            </a:r>
            <a:r>
              <a:rPr lang="en-US" sz="2000" b="1" dirty="0">
                <a:effectLst/>
                <a:latin typeface="Calibri" panose="020F0502020204030204" pitchFamily="34" charset="0"/>
                <a:ea typeface="Calibri" panose="020F0502020204030204" pitchFamily="34" charset="0"/>
                <a:cs typeface="Calibri" panose="020F0502020204030204" pitchFamily="34" charset="0"/>
              </a:rPr>
              <a:t>data collected from a sample</a:t>
            </a:r>
            <a:r>
              <a:rPr lang="en-IN" sz="1400" b="1" dirty="0">
                <a:effectLst/>
                <a:latin typeface="Calibri" panose="020F0502020204030204" pitchFamily="34" charset="0"/>
                <a:ea typeface="Calibri" panose="020F0502020204030204" pitchFamily="34" charset="0"/>
                <a:cs typeface="Calibri" panose="020F0502020204030204" pitchFamily="34" charset="0"/>
              </a:rPr>
              <a:t> </a:t>
            </a:r>
            <a:r>
              <a:rPr lang="en-US" sz="2000" b="1" dirty="0">
                <a:effectLst/>
                <a:latin typeface="Calibri" panose="020F0502020204030204" pitchFamily="34" charset="0"/>
                <a:ea typeface="Calibri" panose="020F0502020204030204" pitchFamily="34" charset="0"/>
                <a:cs typeface="Calibri" panose="020F0502020204030204" pitchFamily="34" charset="0"/>
              </a:rPr>
              <a:t> </a:t>
            </a:r>
          </a:p>
          <a:p>
            <a:r>
              <a:rPr lang="en-US" sz="2000" b="1" dirty="0">
                <a:effectLst/>
                <a:latin typeface="Calibri" panose="020F0502020204030204" pitchFamily="34" charset="0"/>
                <a:ea typeface="Calibri" panose="020F0502020204030204" pitchFamily="34" charset="0"/>
                <a:cs typeface="Calibri" panose="020F0502020204030204" pitchFamily="34" charset="0"/>
              </a:rPr>
              <a:t>Population parameter (PP)</a:t>
            </a:r>
            <a:r>
              <a:rPr lang="en-IN" sz="1400" b="1" dirty="0">
                <a:effectLst/>
                <a:latin typeface="Calibri" panose="020F0502020204030204" pitchFamily="34" charset="0"/>
                <a:ea typeface="Calibri" panose="020F0502020204030204" pitchFamily="34" charset="0"/>
                <a:cs typeface="Calibri" panose="020F0502020204030204" pitchFamily="34" charset="0"/>
              </a:rPr>
              <a:t> </a:t>
            </a:r>
            <a:r>
              <a:rPr lang="en-US" sz="2000" b="1" dirty="0">
                <a:effectLst/>
                <a:latin typeface="Calibri" panose="020F0502020204030204" pitchFamily="34" charset="0"/>
                <a:ea typeface="Calibri" panose="020F0502020204030204" pitchFamily="34" charset="0"/>
                <a:cs typeface="Calibri" panose="020F0502020204030204" pitchFamily="34" charset="0"/>
              </a:rPr>
              <a:t> : </a:t>
            </a:r>
            <a:r>
              <a:rPr lang="en-US" sz="2000" dirty="0">
                <a:latin typeface="Calibri" panose="020F0502020204030204" pitchFamily="34" charset="0"/>
                <a:ea typeface="Calibri" panose="020F0502020204030204" pitchFamily="34" charset="0"/>
                <a:cs typeface="Calibri" panose="020F0502020204030204" pitchFamily="34" charset="0"/>
              </a:rPr>
              <a:t>S</a:t>
            </a:r>
            <a:r>
              <a:rPr lang="en-US" sz="2000" dirty="0">
                <a:effectLst/>
                <a:latin typeface="Calibri" panose="020F0502020204030204" pitchFamily="34" charset="0"/>
                <a:ea typeface="Calibri" panose="020F0502020204030204" pitchFamily="34" charset="0"/>
                <a:cs typeface="Calibri" panose="020F0502020204030204" pitchFamily="34" charset="0"/>
              </a:rPr>
              <a:t>ingle number calculated on the basis of the </a:t>
            </a:r>
            <a:r>
              <a:rPr lang="en-US" sz="2000" b="1" dirty="0">
                <a:effectLst/>
                <a:latin typeface="Calibri" panose="020F0502020204030204" pitchFamily="34" charset="0"/>
                <a:ea typeface="Calibri" panose="020F0502020204030204" pitchFamily="34" charset="0"/>
                <a:cs typeface="Calibri" panose="020F0502020204030204" pitchFamily="34" charset="0"/>
              </a:rPr>
              <a:t>data collected from a population</a:t>
            </a: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000" b="1" dirty="0">
                <a:effectLst/>
                <a:latin typeface="Calibri" panose="020F0502020204030204" pitchFamily="34" charset="0"/>
                <a:ea typeface="Calibri" panose="020F0502020204030204" pitchFamily="34" charset="0"/>
                <a:cs typeface="Calibri" panose="020F0502020204030204" pitchFamily="34" charset="0"/>
              </a:rPr>
              <a:t>Example :</a:t>
            </a:r>
          </a:p>
          <a:p>
            <a:pPr>
              <a:lnSpc>
                <a:spcPct val="107000"/>
              </a:lnSpc>
              <a:spcAft>
                <a:spcPts val="800"/>
              </a:spcAft>
            </a:pPr>
            <a:r>
              <a:rPr lang="en-US" sz="2000" dirty="0">
                <a:effectLst/>
                <a:latin typeface="Calibri" panose="020F0502020204030204" pitchFamily="34" charset="0"/>
                <a:ea typeface="Calibri" panose="020F0502020204030204" pitchFamily="34" charset="0"/>
                <a:cs typeface="Calibri" panose="020F0502020204030204" pitchFamily="34" charset="0"/>
              </a:rPr>
              <a:t>results of exit poll or opinion poll - sample statistic</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2000" dirty="0">
                <a:effectLst/>
                <a:latin typeface="Calibri" panose="020F0502020204030204" pitchFamily="34" charset="0"/>
                <a:ea typeface="Calibri" panose="020F0502020204030204" pitchFamily="34" charset="0"/>
                <a:cs typeface="Calibri" panose="020F0502020204030204" pitchFamily="34" charset="0"/>
              </a:rPr>
              <a:t>results of election commission - population parameter</a:t>
            </a:r>
          </a:p>
          <a:p>
            <a:pPr>
              <a:lnSpc>
                <a:spcPct val="107000"/>
              </a:lnSpc>
              <a:spcAft>
                <a:spcPts val="800"/>
              </a:spcAft>
            </a:pPr>
            <a:r>
              <a:rPr lang="en-US" sz="2000" b="1" dirty="0">
                <a:effectLst/>
                <a:latin typeface="Calibri" panose="020F0502020204030204" pitchFamily="34" charset="0"/>
                <a:ea typeface="Calibri" panose="020F0502020204030204" pitchFamily="34" charset="0"/>
                <a:cs typeface="Calibri" panose="020F0502020204030204" pitchFamily="34" charset="0"/>
              </a:rPr>
              <a:t>PP – want to know</a:t>
            </a:r>
            <a:endParaRPr lang="en-IN" sz="2000" b="1"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2000" b="1" dirty="0">
                <a:effectLst/>
                <a:latin typeface="Calibri" panose="020F0502020204030204" pitchFamily="34" charset="0"/>
                <a:ea typeface="Calibri" panose="020F0502020204030204" pitchFamily="34" charset="0"/>
                <a:cs typeface="Calibri" panose="020F0502020204030204" pitchFamily="34" charset="0"/>
              </a:rPr>
              <a:t>SS - what u actually know</a:t>
            </a:r>
            <a:endParaRPr lang="en-IN" sz="2000" b="1"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2000" b="1" dirty="0">
                <a:effectLst/>
                <a:latin typeface="Calibri" panose="020F0502020204030204" pitchFamily="34" charset="0"/>
                <a:ea typeface="Calibri" panose="020F0502020204030204" pitchFamily="34" charset="0"/>
                <a:cs typeface="Calibri" panose="020F0502020204030204" pitchFamily="34" charset="0"/>
              </a:rPr>
              <a:t>SS and PP may not be equal to each other</a:t>
            </a:r>
            <a:endParaRPr lang="en-IN" sz="2000" b="1"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87113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F6889-4CC2-4800-547A-D8056127B135}"/>
              </a:ext>
            </a:extLst>
          </p:cNvPr>
          <p:cNvSpPr>
            <a:spLocks noGrp="1"/>
          </p:cNvSpPr>
          <p:nvPr>
            <p:ph type="title"/>
          </p:nvPr>
        </p:nvSpPr>
        <p:spPr/>
        <p:txBody>
          <a:bodyPr/>
          <a:lstStyle/>
          <a:p>
            <a:r>
              <a:rPr lang="en-US" sz="2600" b="1" dirty="0">
                <a:latin typeface="Arial Rounded MT Bold" panose="020F0704030504030204" pitchFamily="34" charset="0"/>
                <a:ea typeface="Calibri" panose="020F0502020204030204" pitchFamily="34" charset="0"/>
                <a:cs typeface="Times New Roman" panose="02020603050405020304" pitchFamily="18" charset="0"/>
              </a:rPr>
              <a:t>Case 3:</a:t>
            </a:r>
            <a:br>
              <a:rPr lang="en-IN" sz="2600" b="1" dirty="0">
                <a:latin typeface="Arial Rounded MT Bold" panose="020F0704030504030204" pitchFamily="34" charset="0"/>
                <a:ea typeface="Calibri" panose="020F0502020204030204" pitchFamily="34" charset="0"/>
                <a:cs typeface="Times New Roman" panose="02020603050405020304" pitchFamily="18" charset="0"/>
              </a:rPr>
            </a:br>
            <a:endParaRPr lang="en-IN" sz="2600" b="1" dirty="0">
              <a:latin typeface="Arial Rounded MT Bold" panose="020F07040305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458BB9A-81FA-2944-EA4A-75A7C428D415}"/>
              </a:ext>
            </a:extLst>
          </p:cNvPr>
          <p:cNvSpPr>
            <a:spLocks noGrp="1"/>
          </p:cNvSpPr>
          <p:nvPr>
            <p:ph idx="1"/>
          </p:nvPr>
        </p:nvSpPr>
        <p:spPr>
          <a:xfrm>
            <a:off x="531845" y="1539551"/>
            <a:ext cx="8742157" cy="4501811"/>
          </a:xfrm>
        </p:spPr>
        <p:txBody>
          <a:bodyPr/>
          <a:lstStyle/>
          <a:p>
            <a:r>
              <a:rPr lang="en-US" sz="2800" b="1" dirty="0">
                <a:latin typeface="Calibri" panose="020F0502020204030204" pitchFamily="34" charset="0"/>
                <a:ea typeface="Calibri" panose="020F0502020204030204" pitchFamily="34" charset="0"/>
                <a:cs typeface="Times New Roman" panose="02020603050405020304" pitchFamily="18" charset="0"/>
              </a:rPr>
              <a:t>If P value = 0.05……then we need to take an action</a:t>
            </a:r>
            <a:endParaRPr lang="en-IN" sz="2800" b="1" dirty="0">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821808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39FFF-877D-3B7B-69D0-40169B3F135D}"/>
              </a:ext>
            </a:extLst>
          </p:cNvPr>
          <p:cNvSpPr>
            <a:spLocks noGrp="1"/>
          </p:cNvSpPr>
          <p:nvPr>
            <p:ph type="title"/>
          </p:nvPr>
        </p:nvSpPr>
        <p:spPr>
          <a:xfrm>
            <a:off x="677334" y="609600"/>
            <a:ext cx="9418388" cy="873967"/>
          </a:xfrm>
        </p:spPr>
        <p:txBody>
          <a:bodyPr>
            <a:normAutofit fontScale="90000"/>
          </a:bodyPr>
          <a:lstStyle/>
          <a:p>
            <a:pPr>
              <a:lnSpc>
                <a:spcPct val="107000"/>
              </a:lnSpc>
              <a:spcAft>
                <a:spcPts val="800"/>
              </a:spcAft>
            </a:pPr>
            <a:r>
              <a:rPr lang="en-US" sz="2000" b="1" dirty="0">
                <a:effectLst/>
                <a:latin typeface="Arial Rounded MT Bold" panose="020F0704030504030204" pitchFamily="34" charset="0"/>
                <a:ea typeface="Calibri" panose="020F0502020204030204" pitchFamily="34" charset="0"/>
                <a:cs typeface="Times New Roman" panose="02020603050405020304" pitchFamily="18" charset="0"/>
              </a:rPr>
              <a:t>What is P value ? Why would we compare P value with </a:t>
            </a:r>
            <a:r>
              <a:rPr lang="en-US" sz="2000" b="1" dirty="0" err="1">
                <a:effectLst/>
                <a:latin typeface="Arial Rounded MT Bold" panose="020F0704030504030204" pitchFamily="34" charset="0"/>
                <a:ea typeface="Calibri" panose="020F0502020204030204" pitchFamily="34" charset="0"/>
                <a:cs typeface="Times New Roman" panose="02020603050405020304" pitchFamily="18" charset="0"/>
              </a:rPr>
              <a:t>LoS</a:t>
            </a:r>
            <a:r>
              <a:rPr lang="en-US" sz="2000" b="1" dirty="0">
                <a:effectLst/>
                <a:latin typeface="Arial Rounded MT Bold" panose="020F0704030504030204" pitchFamily="34" charset="0"/>
                <a:ea typeface="Calibri" panose="020F0502020204030204" pitchFamily="34" charset="0"/>
                <a:cs typeface="Times New Roman" panose="02020603050405020304" pitchFamily="18" charset="0"/>
              </a:rPr>
              <a:t>?</a:t>
            </a:r>
            <a:br>
              <a:rPr lang="en-IN" sz="2000" dirty="0">
                <a:effectLst/>
                <a:latin typeface="Arial Rounded MT Bold" panose="020F0704030504030204" pitchFamily="34" charset="0"/>
                <a:ea typeface="Calibri" panose="020F0502020204030204" pitchFamily="34" charset="0"/>
                <a:cs typeface="Times New Roman" panose="02020603050405020304" pitchFamily="18" charset="0"/>
              </a:rPr>
            </a:br>
            <a:r>
              <a:rPr lang="en-US" sz="2000" b="1" dirty="0">
                <a:effectLst/>
                <a:latin typeface="Arial Rounded MT Bold" panose="020F0704030504030204" pitchFamily="34" charset="0"/>
                <a:ea typeface="Calibri" panose="020F0502020204030204" pitchFamily="34" charset="0"/>
                <a:cs typeface="Times New Roman" panose="02020603050405020304" pitchFamily="18" charset="0"/>
              </a:rPr>
              <a:t>What is the common thing between them?</a:t>
            </a:r>
            <a:br>
              <a:rPr lang="en-IN" sz="2000" dirty="0">
                <a:effectLst/>
                <a:latin typeface="Arial Rounded MT Bold" panose="020F0704030504030204" pitchFamily="34" charset="0"/>
                <a:ea typeface="Calibri" panose="020F0502020204030204" pitchFamily="34" charset="0"/>
                <a:cs typeface="Times New Roman" panose="02020603050405020304" pitchFamily="18" charset="0"/>
              </a:rPr>
            </a:br>
            <a:endParaRPr lang="en-IN" sz="4000"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7506DC75-5DBE-FF14-4E8B-07DACF89247D}"/>
              </a:ext>
            </a:extLst>
          </p:cNvPr>
          <p:cNvSpPr>
            <a:spLocks noGrp="1"/>
          </p:cNvSpPr>
          <p:nvPr>
            <p:ph idx="1"/>
          </p:nvPr>
        </p:nvSpPr>
        <p:spPr>
          <a:xfrm>
            <a:off x="677334" y="1576873"/>
            <a:ext cx="8989180" cy="4833258"/>
          </a:xfrm>
        </p:spPr>
        <p:txBody>
          <a:bodyPr>
            <a:normAutofit/>
          </a:bodyPr>
          <a:lstStyle/>
          <a:p>
            <a:r>
              <a:rPr lang="en-US" sz="2400" b="1" dirty="0">
                <a:effectLst/>
                <a:latin typeface="Calibri" panose="020F0502020204030204" pitchFamily="34" charset="0"/>
                <a:ea typeface="Calibri" panose="020F0502020204030204" pitchFamily="34" charset="0"/>
                <a:cs typeface="Times New Roman" panose="02020603050405020304" pitchFamily="18" charset="0"/>
              </a:rPr>
              <a:t>Inferential statistics (IS) is all about taking decisions based on numbers……here, we have information of a small sample and we need to make decision for entire population……its like u watch trailer of a movie and based on that u decided to watch or not to watch that movie…..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But if we take information about the whole population…then there is no need of IS…..</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bcoz</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there is no chance variation…..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If we are taking decision based on the data coming from a sample for entire population, there could be a mistake or may not….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Technically ….Those mistakes are Type 1 and Type 2 error….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400" dirty="0"/>
          </a:p>
        </p:txBody>
      </p:sp>
    </p:spTree>
    <p:extLst>
      <p:ext uri="{BB962C8B-B14F-4D97-AF65-F5344CB8AC3E}">
        <p14:creationId xmlns:p14="http://schemas.microsoft.com/office/powerpoint/2010/main" val="108048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432BB-B9EE-06E4-8349-FCF2A072891D}"/>
              </a:ext>
            </a:extLst>
          </p:cNvPr>
          <p:cNvSpPr>
            <a:spLocks noGrp="1"/>
          </p:cNvSpPr>
          <p:nvPr>
            <p:ph type="title"/>
          </p:nvPr>
        </p:nvSpPr>
        <p:spPr/>
        <p:txBody>
          <a:bodyPr>
            <a:normAutofit/>
          </a:bodyPr>
          <a:lstStyle/>
          <a:p>
            <a:r>
              <a:rPr lang="en-US" sz="3200" b="1" dirty="0">
                <a:effectLst/>
                <a:latin typeface="Arial Rounded MT Bold" panose="020F0704030504030204" pitchFamily="34" charset="0"/>
                <a:ea typeface="Calibri" panose="020F0502020204030204" pitchFamily="34" charset="0"/>
                <a:cs typeface="Times New Roman" panose="02020603050405020304" pitchFamily="18" charset="0"/>
              </a:rPr>
              <a:t>Type 1 error :</a:t>
            </a:r>
            <a:br>
              <a:rPr lang="en-IN" sz="3200" dirty="0">
                <a:effectLst/>
                <a:latin typeface="Arial Rounded MT Bold" panose="020F0704030504030204" pitchFamily="34" charset="0"/>
                <a:ea typeface="Calibri" panose="020F0502020204030204" pitchFamily="34" charset="0"/>
                <a:cs typeface="Times New Roman" panose="02020603050405020304" pitchFamily="18" charset="0"/>
              </a:rPr>
            </a:br>
            <a:endParaRPr lang="en-IN" sz="5400"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DB819789-B230-C85E-1129-98B606ECE168}"/>
              </a:ext>
            </a:extLst>
          </p:cNvPr>
          <p:cNvSpPr>
            <a:spLocks noGrp="1"/>
          </p:cNvSpPr>
          <p:nvPr>
            <p:ph idx="1"/>
          </p:nvPr>
        </p:nvSpPr>
        <p:spPr>
          <a:xfrm>
            <a:off x="541176" y="1408923"/>
            <a:ext cx="8732826" cy="4632440"/>
          </a:xfrm>
        </p:spPr>
        <p:txBody>
          <a:bodyPr>
            <a:normAutofit fontScale="92500" lnSpcReduction="10000"/>
          </a:bodyPr>
          <a:lstStyle/>
          <a:p>
            <a:pPr>
              <a:lnSpc>
                <a:spcPct val="107000"/>
              </a:lnSpc>
              <a:spcAft>
                <a:spcPts val="8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This error is committed when u reject Ho which is actually TRUE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Example :</a:t>
            </a:r>
          </a:p>
          <a:p>
            <a:pPr marL="0" indent="0">
              <a:lnSpc>
                <a:spcPct val="107000"/>
              </a:lnSpc>
              <a:spcAft>
                <a:spcPts val="800"/>
              </a:spcAft>
              <a:buNone/>
            </a:pPr>
            <a:r>
              <a:rPr lang="en-US" sz="2400" dirty="0">
                <a:effectLst/>
                <a:latin typeface="Calibri" panose="020F0502020204030204" pitchFamily="34" charset="0"/>
                <a:ea typeface="Calibri" panose="020F0502020204030204" pitchFamily="34" charset="0"/>
                <a:cs typeface="Times New Roman" panose="02020603050405020304" pitchFamily="18" charset="0"/>
              </a:rPr>
              <a:t>1. based on just trailer …u decided u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ll</a:t>
            </a:r>
            <a:r>
              <a:rPr lang="en-US" sz="2400" dirty="0">
                <a:effectLst/>
                <a:latin typeface="Calibri" panose="020F0502020204030204" pitchFamily="34" charset="0"/>
                <a:ea typeface="Calibri" panose="020F0502020204030204" pitchFamily="34" charset="0"/>
                <a:cs typeface="Times New Roman" panose="02020603050405020304" pitchFamily="18" charset="0"/>
              </a:rPr>
              <a:t> not watch the movie…..but Movie was actually good one…rejecting a good movie based on trailer is Type 1 error…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2400" dirty="0">
                <a:effectLst/>
                <a:latin typeface="Calibri" panose="020F0502020204030204" pitchFamily="34" charset="0"/>
                <a:ea typeface="Calibri" panose="020F0502020204030204" pitchFamily="34" charset="0"/>
                <a:cs typeface="Times New Roman" panose="02020603050405020304" pitchFamily="18" charset="0"/>
              </a:rPr>
              <a:t>2. Rejecting an important phone call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P value gives u the probability of committing Type 1 error…..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If P value = 0.03 …..if u reject Ho here ……there is a 3% chance that u r committing Type 1 error…..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400" dirty="0"/>
          </a:p>
        </p:txBody>
      </p:sp>
    </p:spTree>
    <p:extLst>
      <p:ext uri="{BB962C8B-B14F-4D97-AF65-F5344CB8AC3E}">
        <p14:creationId xmlns:p14="http://schemas.microsoft.com/office/powerpoint/2010/main" val="2700366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52C8F-82A4-C233-E225-2DCCE2CF37F7}"/>
              </a:ext>
            </a:extLst>
          </p:cNvPr>
          <p:cNvSpPr>
            <a:spLocks noGrp="1"/>
          </p:cNvSpPr>
          <p:nvPr>
            <p:ph type="title"/>
          </p:nvPr>
        </p:nvSpPr>
        <p:spPr>
          <a:xfrm>
            <a:off x="677334" y="609600"/>
            <a:ext cx="8596668" cy="911290"/>
          </a:xfrm>
        </p:spPr>
        <p:txBody>
          <a:bodyPr>
            <a:normAutofit/>
          </a:bodyPr>
          <a:lstStyle/>
          <a:p>
            <a:r>
              <a:rPr lang="en-US" sz="2900" b="1" dirty="0">
                <a:latin typeface="Arial Rounded MT Bold" panose="020F0704030504030204" pitchFamily="34" charset="0"/>
                <a:ea typeface="Calibri" panose="020F0502020204030204" pitchFamily="34" charset="0"/>
                <a:cs typeface="Times New Roman" panose="02020603050405020304" pitchFamily="18" charset="0"/>
              </a:rPr>
              <a:t>Type 2 error:</a:t>
            </a:r>
            <a:br>
              <a:rPr lang="en-IN" sz="2900" b="1" dirty="0">
                <a:latin typeface="Arial Rounded MT Bold" panose="020F0704030504030204" pitchFamily="34" charset="0"/>
                <a:ea typeface="Calibri" panose="020F0502020204030204" pitchFamily="34" charset="0"/>
                <a:cs typeface="Times New Roman" panose="02020603050405020304" pitchFamily="18" charset="0"/>
              </a:rPr>
            </a:br>
            <a:endParaRPr lang="en-IN" sz="2900" b="1" dirty="0">
              <a:latin typeface="Arial Rounded MT Bold" panose="020F07040305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641F8EE-43E1-AC24-1148-1A15EBFF87BD}"/>
              </a:ext>
            </a:extLst>
          </p:cNvPr>
          <p:cNvSpPr>
            <a:spLocks noGrp="1"/>
          </p:cNvSpPr>
          <p:nvPr>
            <p:ph idx="1"/>
          </p:nvPr>
        </p:nvSpPr>
        <p:spPr>
          <a:xfrm>
            <a:off x="466531" y="1352939"/>
            <a:ext cx="8807471" cy="4688423"/>
          </a:xfrm>
        </p:spPr>
        <p:txBody>
          <a:bodyPr>
            <a:normAutofit/>
          </a:bodyPr>
          <a:lstStyle/>
          <a:p>
            <a:pPr>
              <a:lnSpc>
                <a:spcPct val="107000"/>
              </a:lnSpc>
              <a:spcAft>
                <a:spcPts val="800"/>
              </a:spcAft>
            </a:pPr>
            <a:r>
              <a:rPr lang="en-US" sz="2400" b="1" dirty="0">
                <a:latin typeface="Calibri" panose="020F0502020204030204" pitchFamily="34" charset="0"/>
                <a:ea typeface="Calibri" panose="020F0502020204030204" pitchFamily="34" charset="0"/>
                <a:cs typeface="Times New Roman" panose="02020603050405020304" pitchFamily="18" charset="0"/>
              </a:rPr>
              <a:t>This error is committed when we do not reject Ho when it is actually FALSE….</a:t>
            </a:r>
            <a:endParaRPr lang="en-IN" sz="24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b="1" dirty="0">
                <a:latin typeface="Calibri" panose="020F0502020204030204" pitchFamily="34" charset="0"/>
                <a:ea typeface="Calibri" panose="020F0502020204030204" pitchFamily="34" charset="0"/>
                <a:cs typeface="Times New Roman" panose="02020603050405020304" pitchFamily="18" charset="0"/>
              </a:rPr>
              <a:t>Here Ho is false …u should have rejected this ….but u did not because data was coming from sample …..so based on sample, u need to reject hypothesis …but u did not…that is Type 2 error…</a:t>
            </a:r>
            <a:endParaRPr lang="en-IN" sz="24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b="1" dirty="0">
                <a:latin typeface="Calibri" panose="020F0502020204030204" pitchFamily="34" charset="0"/>
                <a:ea typeface="Calibri" panose="020F0502020204030204" pitchFamily="34" charset="0"/>
                <a:cs typeface="Times New Roman" panose="02020603050405020304" pitchFamily="18" charset="0"/>
              </a:rPr>
              <a:t>Example: </a:t>
            </a:r>
          </a:p>
          <a:p>
            <a:pPr marL="0" indent="0">
              <a:lnSpc>
                <a:spcPct val="107000"/>
              </a:lnSpc>
              <a:spcAft>
                <a:spcPts val="800"/>
              </a:spcAft>
              <a:buNone/>
            </a:pPr>
            <a:r>
              <a:rPr lang="en-US" sz="2400" dirty="0">
                <a:latin typeface="Calibri" panose="020F0502020204030204" pitchFamily="34" charset="0"/>
                <a:ea typeface="Calibri" panose="020F0502020204030204" pitchFamily="34" charset="0"/>
                <a:cs typeface="Times New Roman" panose="02020603050405020304" pitchFamily="18" charset="0"/>
              </a:rPr>
              <a:t>1. Picking up a marketing call</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2400" dirty="0">
                <a:latin typeface="Calibri" panose="020F0502020204030204" pitchFamily="34" charset="0"/>
                <a:ea typeface="Calibri" panose="020F0502020204030204" pitchFamily="34" charset="0"/>
                <a:cs typeface="Times New Roman" panose="02020603050405020304" pitchFamily="18" charset="0"/>
              </a:rPr>
              <a:t>2. Watching a worthless movie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69394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D02E-C0AB-CC6B-5AF8-24617423D14E}"/>
              </a:ext>
            </a:extLst>
          </p:cNvPr>
          <p:cNvSpPr>
            <a:spLocks noGrp="1"/>
          </p:cNvSpPr>
          <p:nvPr>
            <p:ph type="title"/>
          </p:nvPr>
        </p:nvSpPr>
        <p:spPr>
          <a:xfrm>
            <a:off x="677334" y="609600"/>
            <a:ext cx="8596668" cy="465221"/>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6BC20182-4291-00DC-BBB6-138A99B41D7C}"/>
              </a:ext>
            </a:extLst>
          </p:cNvPr>
          <p:cNvSpPr>
            <a:spLocks noGrp="1"/>
          </p:cNvSpPr>
          <p:nvPr>
            <p:ph idx="1"/>
          </p:nvPr>
        </p:nvSpPr>
        <p:spPr>
          <a:xfrm>
            <a:off x="497305" y="1427747"/>
            <a:ext cx="10074442" cy="4668253"/>
          </a:xfrm>
        </p:spPr>
        <p:txBody>
          <a:bodyPr>
            <a:normAutofit fontScale="92500" lnSpcReduction="10000"/>
          </a:bodyPr>
          <a:lstStyle/>
          <a:p>
            <a:pPr>
              <a:lnSpc>
                <a:spcPct val="107000"/>
              </a:lnSpc>
              <a:spcAft>
                <a:spcPts val="800"/>
              </a:spcAft>
            </a:pPr>
            <a:r>
              <a:rPr lang="en-US" sz="4000" b="1" dirty="0">
                <a:effectLst/>
                <a:latin typeface="Calibri" panose="020F0502020204030204" pitchFamily="34" charset="0"/>
                <a:ea typeface="Calibri" panose="020F0502020204030204" pitchFamily="34" charset="0"/>
                <a:cs typeface="Times New Roman" panose="02020603050405020304" pitchFamily="18" charset="0"/>
              </a:rPr>
              <a:t>Reject a good movie …..type 1 error</a:t>
            </a:r>
            <a:endParaRPr lang="en-IN" sz="4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4000" b="1" dirty="0">
                <a:effectLst/>
                <a:latin typeface="Calibri" panose="020F0502020204030204" pitchFamily="34" charset="0"/>
                <a:ea typeface="Calibri" panose="020F0502020204030204" pitchFamily="34" charset="0"/>
                <a:cs typeface="Times New Roman" panose="02020603050405020304" pitchFamily="18" charset="0"/>
              </a:rPr>
              <a:t>Watch a worthless movie….type 2 error</a:t>
            </a:r>
            <a:endParaRPr lang="en-IN" sz="4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4000" b="1" dirty="0">
                <a:effectLst/>
                <a:latin typeface="Calibri" panose="020F0502020204030204" pitchFamily="34" charset="0"/>
                <a:ea typeface="Calibri" panose="020F0502020204030204" pitchFamily="34" charset="0"/>
                <a:cs typeface="Times New Roman" panose="02020603050405020304" pitchFamily="18" charset="0"/>
              </a:rPr>
              <a:t>Type 1 and Type 2 is like a sea-saw</a:t>
            </a:r>
          </a:p>
          <a:p>
            <a:pPr marL="0" indent="0">
              <a:lnSpc>
                <a:spcPct val="107000"/>
              </a:lnSpc>
              <a:spcAft>
                <a:spcPts val="800"/>
              </a:spcAft>
              <a:buNone/>
            </a:pPr>
            <a:r>
              <a:rPr lang="en-US" sz="4000" b="1" dirty="0">
                <a:effectLst/>
                <a:latin typeface="Calibri" panose="020F0502020204030204" pitchFamily="34" charset="0"/>
                <a:ea typeface="Calibri" panose="020F0502020204030204" pitchFamily="34" charset="0"/>
                <a:cs typeface="Times New Roman" panose="02020603050405020304" pitchFamily="18" charset="0"/>
              </a:rPr>
              <a:t>-</a:t>
            </a:r>
            <a:r>
              <a:rPr lang="en-US" sz="4000" dirty="0">
                <a:effectLst/>
                <a:latin typeface="Calibri" panose="020F0502020204030204" pitchFamily="34" charset="0"/>
                <a:ea typeface="Calibri" panose="020F0502020204030204" pitchFamily="34" charset="0"/>
                <a:cs typeface="Times New Roman" panose="02020603050405020304" pitchFamily="18" charset="0"/>
              </a:rPr>
              <a:t>Type 1 is Indirectly proportional to Type 2</a:t>
            </a:r>
            <a:endParaRPr lang="en-IN" sz="4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4000" dirty="0">
                <a:effectLst/>
                <a:latin typeface="Calibri" panose="020F0502020204030204" pitchFamily="34" charset="0"/>
                <a:ea typeface="Calibri" panose="020F0502020204030204" pitchFamily="34" charset="0"/>
                <a:cs typeface="Times New Roman" panose="02020603050405020304" pitchFamily="18" charset="0"/>
              </a:rPr>
              <a:t>-Both cannot be happened together…..if one up then 2</a:t>
            </a:r>
            <a:r>
              <a:rPr lang="en-US" sz="4000" baseline="30000" dirty="0">
                <a:effectLst/>
                <a:latin typeface="Calibri" panose="020F0502020204030204" pitchFamily="34" charset="0"/>
                <a:ea typeface="Calibri" panose="020F0502020204030204" pitchFamily="34" charset="0"/>
                <a:cs typeface="Times New Roman" panose="02020603050405020304" pitchFamily="18" charset="0"/>
              </a:rPr>
              <a:t>nd</a:t>
            </a:r>
            <a:r>
              <a:rPr lang="en-US" sz="4000" dirty="0">
                <a:effectLst/>
                <a:latin typeface="Calibri" panose="020F0502020204030204" pitchFamily="34" charset="0"/>
                <a:ea typeface="Calibri" panose="020F0502020204030204" pitchFamily="34" charset="0"/>
                <a:cs typeface="Times New Roman" panose="02020603050405020304" pitchFamily="18" charset="0"/>
              </a:rPr>
              <a:t> goes down……</a:t>
            </a:r>
            <a:endParaRPr lang="en-IN" sz="4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4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4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4000" dirty="0"/>
          </a:p>
          <a:p>
            <a:endParaRPr lang="en-IN" sz="4000" dirty="0"/>
          </a:p>
        </p:txBody>
      </p:sp>
    </p:spTree>
    <p:extLst>
      <p:ext uri="{BB962C8B-B14F-4D97-AF65-F5344CB8AC3E}">
        <p14:creationId xmlns:p14="http://schemas.microsoft.com/office/powerpoint/2010/main" val="2089574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6EC10-2706-7778-E044-5B7189E775E0}"/>
              </a:ext>
            </a:extLst>
          </p:cNvPr>
          <p:cNvSpPr>
            <a:spLocks noGrp="1"/>
          </p:cNvSpPr>
          <p:nvPr>
            <p:ph type="title"/>
          </p:nvPr>
        </p:nvSpPr>
        <p:spPr>
          <a:xfrm>
            <a:off x="677334" y="609600"/>
            <a:ext cx="8596668" cy="336884"/>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C21AAC33-59CB-AB51-8639-0CAE102A31C1}"/>
              </a:ext>
            </a:extLst>
          </p:cNvPr>
          <p:cNvSpPr>
            <a:spLocks noGrp="1"/>
          </p:cNvSpPr>
          <p:nvPr>
            <p:ph idx="1"/>
          </p:nvPr>
        </p:nvSpPr>
        <p:spPr>
          <a:xfrm>
            <a:off x="513347" y="1347538"/>
            <a:ext cx="10218821" cy="4604084"/>
          </a:xfrm>
        </p:spPr>
        <p:txBody>
          <a:bodyPr>
            <a:normAutofit/>
          </a:bodyPr>
          <a:lstStyle/>
          <a:p>
            <a:pPr marL="0" indent="0">
              <a:lnSpc>
                <a:spcPct val="107000"/>
              </a:lnSpc>
              <a:spcAft>
                <a:spcPts val="800"/>
              </a:spcAft>
              <a:buNone/>
            </a:pP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3200" b="1" dirty="0">
                <a:effectLst/>
                <a:latin typeface="Calibri" panose="020F0502020204030204" pitchFamily="34" charset="0"/>
                <a:ea typeface="Calibri" panose="020F0502020204030204" pitchFamily="34" charset="0"/>
                <a:cs typeface="Times New Roman" panose="02020603050405020304" pitchFamily="18" charset="0"/>
              </a:rPr>
              <a:t>P value is the actual probability of meeting the Type 1 error…..</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3200" b="1" dirty="0">
                <a:effectLst/>
                <a:latin typeface="Calibri" panose="020F0502020204030204" pitchFamily="34" charset="0"/>
                <a:ea typeface="Calibri" panose="020F0502020204030204" pitchFamily="34" charset="0"/>
                <a:cs typeface="Times New Roman" panose="02020603050405020304" pitchFamily="18" charset="0"/>
              </a:rPr>
              <a:t>The </a:t>
            </a:r>
            <a:r>
              <a:rPr lang="en-US" sz="3200" b="1" dirty="0" err="1">
                <a:effectLst/>
                <a:latin typeface="Calibri" panose="020F0502020204030204" pitchFamily="34" charset="0"/>
                <a:ea typeface="Calibri" panose="020F0502020204030204" pitchFamily="34" charset="0"/>
                <a:cs typeface="Times New Roman" panose="02020603050405020304" pitchFamily="18" charset="0"/>
              </a:rPr>
              <a:t>LoS</a:t>
            </a:r>
            <a:r>
              <a:rPr lang="en-US" sz="3200" b="1" dirty="0">
                <a:effectLst/>
                <a:latin typeface="Calibri" panose="020F0502020204030204" pitchFamily="34" charset="0"/>
                <a:ea typeface="Calibri" panose="020F0502020204030204" pitchFamily="34" charset="0"/>
                <a:cs typeface="Times New Roman" panose="02020603050405020304" pitchFamily="18" charset="0"/>
              </a:rPr>
              <a:t> is the maximum allowed probability of committing Type 1 error……</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3200" b="1" dirty="0">
                <a:effectLst/>
                <a:latin typeface="Calibri" panose="020F0502020204030204" pitchFamily="34" charset="0"/>
                <a:ea typeface="Calibri" panose="020F0502020204030204" pitchFamily="34" charset="0"/>
                <a:cs typeface="Times New Roman" panose="02020603050405020304" pitchFamily="18" charset="0"/>
              </a:rPr>
              <a:t>That’s why we are comparing the two…..</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3200" dirty="0"/>
          </a:p>
        </p:txBody>
      </p:sp>
    </p:spTree>
    <p:extLst>
      <p:ext uri="{BB962C8B-B14F-4D97-AF65-F5344CB8AC3E}">
        <p14:creationId xmlns:p14="http://schemas.microsoft.com/office/powerpoint/2010/main" val="765279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3DD93-7C94-9057-DFB8-E22F4ADB6C7B}"/>
              </a:ext>
            </a:extLst>
          </p:cNvPr>
          <p:cNvSpPr>
            <a:spLocks noGrp="1"/>
          </p:cNvSpPr>
          <p:nvPr>
            <p:ph type="title"/>
          </p:nvPr>
        </p:nvSpPr>
        <p:spPr>
          <a:xfrm>
            <a:off x="677334" y="609600"/>
            <a:ext cx="8596668" cy="401053"/>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3B2AACD9-DD9C-2BA8-B4D1-5166E00894CB}"/>
              </a:ext>
            </a:extLst>
          </p:cNvPr>
          <p:cNvSpPr>
            <a:spLocks noGrp="1"/>
          </p:cNvSpPr>
          <p:nvPr>
            <p:ph idx="1"/>
          </p:nvPr>
        </p:nvSpPr>
        <p:spPr>
          <a:xfrm>
            <a:off x="529389" y="1395663"/>
            <a:ext cx="9448800" cy="5117432"/>
          </a:xfrm>
        </p:spPr>
        <p:txBody>
          <a:bodyPr>
            <a:normAutofit/>
          </a:bodyPr>
          <a:lstStyle/>
          <a:p>
            <a:pPr marL="342900" lvl="0" indent="-342900">
              <a:lnSpc>
                <a:spcPct val="107000"/>
              </a:lnSpc>
              <a:spcAft>
                <a:spcPts val="800"/>
              </a:spcAft>
              <a:buFont typeface="+mj-lt"/>
              <a:buAutoNum type="arabicPeriod"/>
            </a:pPr>
            <a:r>
              <a:rPr lang="en-US" sz="2400" b="1" dirty="0">
                <a:effectLst/>
                <a:latin typeface="Calibri" panose="020F0502020204030204" pitchFamily="34" charset="0"/>
                <a:ea typeface="Calibri" panose="020F0502020204030204" pitchFamily="34" charset="0"/>
                <a:cs typeface="Times New Roman" panose="02020603050405020304" pitchFamily="18" charset="0"/>
              </a:rPr>
              <a:t>If P value = 0.02….if we reject Ho then chances of rejecting something TRUE is 2%....and </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LoS</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is 5%...and max allowed prob of rejecting something TRUE is 5%.....And so we reject the Ho…..</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When P value &lt; </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LoS</a:t>
            </a:r>
            <a:r>
              <a:rPr lang="en-US" sz="2400" b="1" dirty="0">
                <a:effectLst/>
                <a:latin typeface="Calibri" panose="020F0502020204030204" pitchFamily="34" charset="0"/>
                <a:ea typeface="Calibri" panose="020F0502020204030204" pitchFamily="34" charset="0"/>
                <a:cs typeface="Times New Roman" panose="02020603050405020304" pitchFamily="18" charset="0"/>
              </a:rPr>
              <a:t>….then chances of committing error is less what is allowed to you…then u can take a risk and u r allowed to reject a Ho…..P value can be anything…..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2400" b="1" dirty="0">
                <a:effectLst/>
                <a:latin typeface="Calibri" panose="020F0502020204030204" pitchFamily="34" charset="0"/>
                <a:ea typeface="Calibri" panose="020F0502020204030204" pitchFamily="34" charset="0"/>
                <a:cs typeface="Times New Roman" panose="02020603050405020304" pitchFamily="18" charset="0"/>
              </a:rPr>
              <a:t>If P value = 0.3…..if I do the rejection … chances of rejecting something TRUE is 30%.....max allowed prob of rejecting something TRUE is 5%.....so here we cannot take a risk…so we do not reject Ho….</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72063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A0555-0C4B-647C-C8EC-3EC3E696ACA0}"/>
              </a:ext>
            </a:extLst>
          </p:cNvPr>
          <p:cNvSpPr>
            <a:spLocks noGrp="1"/>
          </p:cNvSpPr>
          <p:nvPr>
            <p:ph type="title"/>
          </p:nvPr>
        </p:nvSpPr>
        <p:spPr>
          <a:xfrm>
            <a:off x="677334" y="609600"/>
            <a:ext cx="8596668" cy="866274"/>
          </a:xfrm>
        </p:spPr>
        <p:txBody>
          <a:bodyPr/>
          <a:lstStyle/>
          <a:p>
            <a:endParaRPr lang="en-IN" dirty="0"/>
          </a:p>
        </p:txBody>
      </p:sp>
      <p:sp>
        <p:nvSpPr>
          <p:cNvPr id="3" name="Content Placeholder 2">
            <a:extLst>
              <a:ext uri="{FF2B5EF4-FFF2-40B4-BE49-F238E27FC236}">
                <a16:creationId xmlns:a16="http://schemas.microsoft.com/office/drawing/2014/main" id="{440C3D65-EF55-19EF-9A8D-42636E72CD4C}"/>
              </a:ext>
            </a:extLst>
          </p:cNvPr>
          <p:cNvSpPr>
            <a:spLocks noGrp="1"/>
          </p:cNvSpPr>
          <p:nvPr>
            <p:ph idx="1"/>
          </p:nvPr>
        </p:nvSpPr>
        <p:spPr>
          <a:xfrm>
            <a:off x="465221" y="1716505"/>
            <a:ext cx="11261557" cy="4058653"/>
          </a:xfrm>
        </p:spPr>
        <p:txBody>
          <a:bodyPr>
            <a:normAutofit/>
          </a:bodyPr>
          <a:lstStyle/>
          <a:p>
            <a:pPr marL="342900" lvl="0" indent="-342900">
              <a:lnSpc>
                <a:spcPct val="107000"/>
              </a:lnSpc>
              <a:buFont typeface="+mj-lt"/>
              <a:buAutoNum type="arabicPeriod"/>
            </a:pPr>
            <a:endParaRPr lang="en-US" sz="32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endParaRPr lang="en-US" sz="3200" b="1" dirty="0">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32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P-value : Actual probability of committing type 1 error…….</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3200" b="1"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LoS</a:t>
            </a:r>
            <a:r>
              <a:rPr lang="en-US" sz="32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        Maximum allowed probability of committing type 1 error ……</a:t>
            </a:r>
          </a:p>
          <a:p>
            <a:pPr marL="0" lvl="0" indent="0">
              <a:lnSpc>
                <a:spcPct val="107000"/>
              </a:lnSpc>
              <a:spcAft>
                <a:spcPts val="800"/>
              </a:spcAft>
              <a:buNone/>
            </a:pP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3200" dirty="0"/>
          </a:p>
        </p:txBody>
      </p:sp>
    </p:spTree>
    <p:extLst>
      <p:ext uri="{BB962C8B-B14F-4D97-AF65-F5344CB8AC3E}">
        <p14:creationId xmlns:p14="http://schemas.microsoft.com/office/powerpoint/2010/main" val="30694107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197EC-7B00-C8C0-260B-EFE82837858A}"/>
              </a:ext>
            </a:extLst>
          </p:cNvPr>
          <p:cNvSpPr>
            <a:spLocks noGrp="1"/>
          </p:cNvSpPr>
          <p:nvPr>
            <p:ph type="title"/>
          </p:nvPr>
        </p:nvSpPr>
        <p:spPr>
          <a:xfrm>
            <a:off x="677334" y="609600"/>
            <a:ext cx="8596668" cy="481263"/>
          </a:xfrm>
        </p:spPr>
        <p:txBody>
          <a:bodyPr>
            <a:noAutofit/>
          </a:bodyPr>
          <a:lstStyle/>
          <a:p>
            <a:r>
              <a:rPr lang="en-US" sz="2400" b="1" dirty="0">
                <a:effectLst/>
                <a:latin typeface="Arial Rounded MT Bold" panose="020F0704030504030204" pitchFamily="34" charset="0"/>
                <a:ea typeface="Calibri" panose="020F0502020204030204" pitchFamily="34" charset="0"/>
                <a:cs typeface="Times New Roman" panose="02020603050405020304" pitchFamily="18" charset="0"/>
              </a:rPr>
              <a:t>Steps involved in Hypothesis Testing:</a:t>
            </a:r>
            <a:br>
              <a:rPr lang="en-IN" sz="2400" dirty="0">
                <a:effectLst/>
                <a:latin typeface="Arial Rounded MT Bold" panose="020F0704030504030204" pitchFamily="34" charset="0"/>
                <a:ea typeface="Calibri" panose="020F0502020204030204" pitchFamily="34" charset="0"/>
                <a:cs typeface="Times New Roman" panose="02020603050405020304" pitchFamily="18" charset="0"/>
              </a:rPr>
            </a:br>
            <a:endParaRPr lang="en-IN" sz="4400"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B97CFC39-27A5-E1A9-5990-A2E28508D11C}"/>
              </a:ext>
            </a:extLst>
          </p:cNvPr>
          <p:cNvSpPr>
            <a:spLocks noGrp="1"/>
          </p:cNvSpPr>
          <p:nvPr>
            <p:ph idx="1"/>
          </p:nvPr>
        </p:nvSpPr>
        <p:spPr>
          <a:xfrm>
            <a:off x="513347" y="1443789"/>
            <a:ext cx="11149264" cy="4684295"/>
          </a:xfrm>
        </p:spPr>
        <p:txBody>
          <a:bodyPr>
            <a:normAutofit fontScale="92500" lnSpcReduction="20000"/>
          </a:bodyPr>
          <a:lstStyle/>
          <a:p>
            <a:pPr>
              <a:lnSpc>
                <a:spcPct val="107000"/>
              </a:lnSpc>
              <a:spcAft>
                <a:spcPts val="80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Step 1 : established Ho (also define left tail or right tail test) and Ha</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Step 2 : established CL……by default it is 95%...if we increase it…size of sample will go up….</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Step 3 :  If p value is less than the </a:t>
            </a:r>
            <a:r>
              <a:rPr lang="en-US" sz="2000" b="1" dirty="0" err="1">
                <a:effectLst/>
                <a:latin typeface="Calibri" panose="020F0502020204030204" pitchFamily="34" charset="0"/>
                <a:ea typeface="Calibri" panose="020F0502020204030204" pitchFamily="34" charset="0"/>
                <a:cs typeface="Times New Roman" panose="02020603050405020304" pitchFamily="18" charset="0"/>
              </a:rPr>
              <a:t>LoS</a:t>
            </a:r>
            <a:r>
              <a:rPr lang="en-US" sz="2000" b="1" dirty="0">
                <a:effectLst/>
                <a:latin typeface="Calibri" panose="020F0502020204030204" pitchFamily="34" charset="0"/>
                <a:ea typeface="Calibri" panose="020F0502020204030204" pitchFamily="34" charset="0"/>
                <a:cs typeface="Times New Roman" panose="02020603050405020304" pitchFamily="18" charset="0"/>
              </a:rPr>
              <a:t> (p-value &lt; </a:t>
            </a:r>
            <a:r>
              <a:rPr lang="en-US" sz="2000" b="1" dirty="0" err="1">
                <a:effectLst/>
                <a:latin typeface="Calibri" panose="020F0502020204030204" pitchFamily="34" charset="0"/>
                <a:ea typeface="Calibri" panose="020F0502020204030204" pitchFamily="34" charset="0"/>
                <a:cs typeface="Times New Roman" panose="02020603050405020304" pitchFamily="18" charset="0"/>
              </a:rPr>
              <a:t>LoS</a:t>
            </a:r>
            <a:r>
              <a:rPr lang="en-US" sz="2000" b="1" dirty="0">
                <a:effectLst/>
                <a:latin typeface="Calibri" panose="020F0502020204030204" pitchFamily="34" charset="0"/>
                <a:ea typeface="Calibri" panose="020F0502020204030204" pitchFamily="34" charset="0"/>
                <a:cs typeface="Times New Roman" panose="02020603050405020304" pitchFamily="18" charset="0"/>
              </a:rPr>
              <a:t>) …then reject the Ho….probability of making type 1 error which is less than what is allowed…..that is why we reject the Ho….</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2000" b="1" dirty="0">
                <a:effectLst/>
                <a:latin typeface="Calibri" panose="020F0502020204030204" pitchFamily="34" charset="0"/>
                <a:ea typeface="Calibri" panose="020F0502020204030204" pitchFamily="34" charset="0"/>
                <a:cs typeface="Times New Roman" panose="02020603050405020304" pitchFamily="18" charset="0"/>
              </a:rPr>
              <a:t>How u draw inferences?..... answer is based on p value…..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2000" b="1" dirty="0">
                <a:effectLst/>
                <a:latin typeface="Calibri" panose="020F0502020204030204" pitchFamily="34" charset="0"/>
                <a:ea typeface="Calibri" panose="020F0502020204030204" pitchFamily="34" charset="0"/>
                <a:cs typeface="Times New Roman" panose="02020603050405020304" pitchFamily="18" charset="0"/>
              </a:rPr>
              <a:t>How u take a decision based on p value ? ……. If p value is less than the </a:t>
            </a:r>
            <a:r>
              <a:rPr lang="en-US" sz="2000" b="1" dirty="0" err="1">
                <a:effectLst/>
                <a:latin typeface="Calibri" panose="020F0502020204030204" pitchFamily="34" charset="0"/>
                <a:ea typeface="Calibri" panose="020F0502020204030204" pitchFamily="34" charset="0"/>
                <a:cs typeface="Times New Roman" panose="02020603050405020304" pitchFamily="18" charset="0"/>
              </a:rPr>
              <a:t>LoS</a:t>
            </a:r>
            <a:r>
              <a:rPr lang="en-US" sz="2000" b="1" dirty="0">
                <a:effectLst/>
                <a:latin typeface="Calibri" panose="020F0502020204030204" pitchFamily="34" charset="0"/>
                <a:ea typeface="Calibri" panose="020F0502020204030204" pitchFamily="34" charset="0"/>
                <a:cs typeface="Times New Roman" panose="02020603050405020304" pitchFamily="18" charset="0"/>
              </a:rPr>
              <a:t> (p-value &lt; </a:t>
            </a:r>
            <a:r>
              <a:rPr lang="en-US" sz="2000" b="1" dirty="0" err="1">
                <a:effectLst/>
                <a:latin typeface="Calibri" panose="020F0502020204030204" pitchFamily="34" charset="0"/>
                <a:ea typeface="Calibri" panose="020F0502020204030204" pitchFamily="34" charset="0"/>
                <a:cs typeface="Times New Roman" panose="02020603050405020304" pitchFamily="18" charset="0"/>
              </a:rPr>
              <a:t>LoS</a:t>
            </a:r>
            <a:r>
              <a:rPr lang="en-US" sz="2000" b="1" dirty="0">
                <a:effectLst/>
                <a:latin typeface="Calibri" panose="020F0502020204030204" pitchFamily="34" charset="0"/>
                <a:ea typeface="Calibri" panose="020F0502020204030204" pitchFamily="34" charset="0"/>
                <a:cs typeface="Times New Roman" panose="02020603050405020304" pitchFamily="18" charset="0"/>
              </a:rPr>
              <a:t>) …then reject the Ho …….else no rejection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2000" b="1" dirty="0">
                <a:effectLst/>
                <a:latin typeface="Calibri" panose="020F0502020204030204" pitchFamily="34" charset="0"/>
                <a:ea typeface="Calibri" panose="020F0502020204030204" pitchFamily="34" charset="0"/>
                <a:cs typeface="Times New Roman" panose="02020603050405020304" pitchFamily="18" charset="0"/>
              </a:rPr>
              <a:t>Why we do that?…</a:t>
            </a:r>
            <a:r>
              <a:rPr lang="en-US" sz="2000" b="1" dirty="0" err="1">
                <a:effectLst/>
                <a:latin typeface="Calibri" panose="020F0502020204030204" pitchFamily="34" charset="0"/>
                <a:ea typeface="Calibri" panose="020F0502020204030204" pitchFamily="34" charset="0"/>
                <a:cs typeface="Times New Roman" panose="02020603050405020304" pitchFamily="18" charset="0"/>
              </a:rPr>
              <a:t>bcoz</a:t>
            </a:r>
            <a:r>
              <a:rPr lang="en-US" sz="2000" b="1" dirty="0">
                <a:effectLst/>
                <a:latin typeface="Calibri" panose="020F0502020204030204" pitchFamily="34" charset="0"/>
                <a:ea typeface="Calibri" panose="020F0502020204030204" pitchFamily="34" charset="0"/>
                <a:cs typeface="Times New Roman" panose="02020603050405020304" pitchFamily="18" charset="0"/>
              </a:rPr>
              <a:t> p value tell us  the probability of making type 1 error which is less than what is max allowed probability….we can take a risk…and reject the Ho…..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Step 4 :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Step 5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3577939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4B7A7-D5A3-1D85-A49B-43F5F89C5456}"/>
              </a:ext>
            </a:extLst>
          </p:cNvPr>
          <p:cNvSpPr>
            <a:spLocks noGrp="1"/>
          </p:cNvSpPr>
          <p:nvPr>
            <p:ph type="title"/>
          </p:nvPr>
        </p:nvSpPr>
        <p:spPr>
          <a:xfrm>
            <a:off x="677334" y="609600"/>
            <a:ext cx="8596668" cy="561474"/>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4F100028-8C14-5386-1BA4-26D69DAC70A3}"/>
              </a:ext>
            </a:extLst>
          </p:cNvPr>
          <p:cNvSpPr>
            <a:spLocks noGrp="1"/>
          </p:cNvSpPr>
          <p:nvPr>
            <p:ph idx="1"/>
          </p:nvPr>
        </p:nvSpPr>
        <p:spPr>
          <a:xfrm>
            <a:off x="545431" y="1540042"/>
            <a:ext cx="10619873" cy="4708357"/>
          </a:xfrm>
        </p:spPr>
        <p:txBody>
          <a:bodyPr>
            <a:normAutofit/>
          </a:bodyPr>
          <a:lstStyle/>
          <a:p>
            <a:pPr>
              <a:lnSpc>
                <a:spcPct val="107000"/>
              </a:lnSpc>
              <a:spcAft>
                <a:spcPts val="800"/>
              </a:spcAft>
            </a:pPr>
            <a:r>
              <a:rPr lang="en-US" sz="20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CONTINUOUS DATA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the most important parameter is SAMPLE MEAN Or VALUE OF VARIANCE…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If u worried about central tendency….go for MEAN….If u worried about variation …..go for VARIANCE…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arenBoth"/>
            </a:pPr>
            <a:r>
              <a:rPr lang="en-US" sz="20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1 SAMPLE T TEST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Purpose :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2000" b="1" dirty="0">
                <a:effectLst/>
                <a:latin typeface="Calibri" panose="020F0502020204030204" pitchFamily="34" charset="0"/>
                <a:ea typeface="Calibri" panose="020F0502020204030204" pitchFamily="34" charset="0"/>
                <a:cs typeface="Times New Roman" panose="02020603050405020304" pitchFamily="18" charset="0"/>
              </a:rPr>
              <a:t>This test is used when </a:t>
            </a:r>
            <a:r>
              <a:rPr lang="en-US" sz="20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we wished to compare the sample mean against a claim value</a:t>
            </a:r>
            <a:r>
              <a:rPr lang="en-US" sz="2000" b="1" dirty="0">
                <a:effectLst/>
                <a:latin typeface="Calibri" panose="020F0502020204030204" pitchFamily="34" charset="0"/>
                <a:ea typeface="Calibri" panose="020F0502020204030204" pitchFamily="34" charset="0"/>
                <a:cs typeface="Times New Roman" panose="02020603050405020304" pitchFamily="18" charset="0"/>
              </a:rPr>
              <a:t> and established whether the difference is statistically significant or not……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2000" dirty="0"/>
          </a:p>
        </p:txBody>
      </p:sp>
    </p:spTree>
    <p:extLst>
      <p:ext uri="{BB962C8B-B14F-4D97-AF65-F5344CB8AC3E}">
        <p14:creationId xmlns:p14="http://schemas.microsoft.com/office/powerpoint/2010/main" val="508004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9E21E0-8498-0B47-DE36-7F733599C794}"/>
              </a:ext>
            </a:extLst>
          </p:cNvPr>
          <p:cNvSpPr>
            <a:spLocks noGrp="1"/>
          </p:cNvSpPr>
          <p:nvPr>
            <p:ph idx="1"/>
          </p:nvPr>
        </p:nvSpPr>
        <p:spPr/>
        <p:txBody>
          <a:bodyPr>
            <a:normAutofit/>
          </a:bodyPr>
          <a:lstStyle/>
          <a:p>
            <a:pPr>
              <a:lnSpc>
                <a:spcPct val="107000"/>
              </a:lnSpc>
              <a:spcAft>
                <a:spcPts val="800"/>
              </a:spcAft>
            </a:pPr>
            <a:r>
              <a:rPr lang="en-US" sz="2400" b="1" dirty="0">
                <a:effectLst/>
                <a:latin typeface="Calibri" panose="020F0502020204030204" pitchFamily="34" charset="0"/>
                <a:ea typeface="Calibri" panose="020F0502020204030204" pitchFamily="34" charset="0"/>
                <a:cs typeface="Calibri" panose="020F0502020204030204" pitchFamily="34" charset="0"/>
              </a:rPr>
              <a:t>SS = PP + Bias + Chance variation</a:t>
            </a:r>
            <a:endParaRPr lang="en-IN" sz="2400" b="1"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en-US" sz="2400" b="1" dirty="0">
                <a:effectLst/>
                <a:latin typeface="Calibri" panose="020F0502020204030204" pitchFamily="34" charset="0"/>
                <a:ea typeface="Calibri" panose="020F0502020204030204" pitchFamily="34" charset="0"/>
                <a:cs typeface="Calibri" panose="020F0502020204030204" pitchFamily="34" charset="0"/>
              </a:rPr>
              <a:t>Bias - </a:t>
            </a:r>
            <a:r>
              <a:rPr lang="en-US" sz="2400" dirty="0">
                <a:effectLst/>
                <a:latin typeface="Calibri" panose="020F0502020204030204" pitchFamily="34" charset="0"/>
                <a:ea typeface="Calibri" panose="020F0502020204030204" pitchFamily="34" charset="0"/>
                <a:cs typeface="Calibri" panose="020F0502020204030204" pitchFamily="34" charset="0"/>
              </a:rPr>
              <a:t>inclination towards or against a group without any   </a:t>
            </a:r>
          </a:p>
          <a:p>
            <a:pPr marL="0" indent="0">
              <a:lnSpc>
                <a:spcPct val="107000"/>
              </a:lnSpc>
              <a:spcAft>
                <a:spcPts val="800"/>
              </a:spcAft>
              <a:buNone/>
            </a:pP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a:effectLst/>
                <a:latin typeface="Calibri" panose="020F0502020204030204" pitchFamily="34" charset="0"/>
                <a:ea typeface="Calibri" panose="020F0502020204030204" pitchFamily="34" charset="0"/>
                <a:cs typeface="Calibri" panose="020F0502020204030204" pitchFamily="34" charset="0"/>
              </a:rPr>
              <a:t>substantial facts</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r>
              <a:rPr lang="en-US" sz="2400" b="1" dirty="0">
                <a:effectLst/>
                <a:latin typeface="Calibri" panose="020F0502020204030204" pitchFamily="34" charset="0"/>
                <a:ea typeface="Calibri" panose="020F0502020204030204" pitchFamily="34" charset="0"/>
                <a:cs typeface="Calibri" panose="020F0502020204030204" pitchFamily="34" charset="0"/>
              </a:rPr>
              <a:t>Chance variation</a:t>
            </a:r>
            <a:r>
              <a:rPr lang="en-US" sz="2400" dirty="0">
                <a:effectLst/>
                <a:latin typeface="Calibri" panose="020F0502020204030204" pitchFamily="34" charset="0"/>
                <a:ea typeface="Calibri" panose="020F0502020204030204" pitchFamily="34" charset="0"/>
                <a:cs typeface="Calibri" panose="020F0502020204030204" pitchFamily="34" charset="0"/>
              </a:rPr>
              <a:t> – it is bound to occur unless and until data is </a:t>
            </a:r>
          </a:p>
          <a:p>
            <a:pPr marL="0" indent="0">
              <a:buNone/>
            </a:pP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a:effectLst/>
                <a:latin typeface="Calibri" panose="020F0502020204030204" pitchFamily="34" charset="0"/>
                <a:ea typeface="Calibri" panose="020F0502020204030204" pitchFamily="34" charset="0"/>
                <a:cs typeface="Calibri" panose="020F0502020204030204" pitchFamily="34" charset="0"/>
              </a:rPr>
              <a:t>collected from the entire population</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97705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7B6AD-3822-6991-968A-21E9974C0496}"/>
              </a:ext>
            </a:extLst>
          </p:cNvPr>
          <p:cNvSpPr>
            <a:spLocks noGrp="1"/>
          </p:cNvSpPr>
          <p:nvPr>
            <p:ph type="title"/>
          </p:nvPr>
        </p:nvSpPr>
        <p:spPr>
          <a:xfrm>
            <a:off x="677334" y="609600"/>
            <a:ext cx="8596668" cy="401053"/>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29EF3B6A-CA53-860B-465A-D26D6A0D7C6A}"/>
              </a:ext>
            </a:extLst>
          </p:cNvPr>
          <p:cNvSpPr>
            <a:spLocks noGrp="1"/>
          </p:cNvSpPr>
          <p:nvPr>
            <p:ph idx="1"/>
          </p:nvPr>
        </p:nvSpPr>
        <p:spPr>
          <a:xfrm>
            <a:off x="433137" y="1219200"/>
            <a:ext cx="10202779" cy="5029199"/>
          </a:xfrm>
        </p:spPr>
        <p:txBody>
          <a:bodyPr>
            <a:normAutofit fontScale="92500" lnSpcReduction="20000"/>
          </a:bodyPr>
          <a:lstStyle/>
          <a:p>
            <a:pPr>
              <a:lnSpc>
                <a:spcPct val="107000"/>
              </a:lnSpc>
              <a:spcAft>
                <a:spcPts val="800"/>
              </a:spcAft>
            </a:pPr>
            <a:r>
              <a:rPr lang="en-US" sz="2400" b="1" dirty="0" err="1">
                <a:effectLst/>
                <a:latin typeface="Calibri" panose="020F0502020204030204" pitchFamily="34" charset="0"/>
                <a:ea typeface="Calibri" panose="020F0502020204030204" pitchFamily="34" charset="0"/>
                <a:cs typeface="Calibri" panose="020F0502020204030204" pitchFamily="34" charset="0"/>
              </a:rPr>
              <a:t>Eg</a:t>
            </a:r>
            <a:r>
              <a:rPr lang="en-US" sz="2400" b="1" dirty="0">
                <a:effectLst/>
                <a:latin typeface="Calibri" panose="020F0502020204030204" pitchFamily="34" charset="0"/>
                <a:ea typeface="Calibri" panose="020F0502020204030204" pitchFamily="34" charset="0"/>
                <a:cs typeface="Calibri" panose="020F0502020204030204" pitchFamily="34" charset="0"/>
              </a:rPr>
              <a:t> : </a:t>
            </a:r>
            <a:r>
              <a:rPr lang="en-US" sz="2400" b="1" dirty="0" err="1">
                <a:effectLst/>
                <a:latin typeface="Calibri" panose="020F0502020204030204" pitchFamily="34" charset="0"/>
                <a:ea typeface="Calibri" panose="020F0502020204030204" pitchFamily="34" charset="0"/>
                <a:cs typeface="Calibri" panose="020F0502020204030204" pitchFamily="34" charset="0"/>
              </a:rPr>
              <a:t>Swiggy</a:t>
            </a:r>
            <a:r>
              <a:rPr lang="en-US" sz="2400" b="1" dirty="0">
                <a:effectLst/>
                <a:latin typeface="Calibri" panose="020F0502020204030204" pitchFamily="34" charset="0"/>
                <a:ea typeface="Calibri" panose="020F0502020204030204" pitchFamily="34" charset="0"/>
                <a:cs typeface="Calibri" panose="020F0502020204030204" pitchFamily="34" charset="0"/>
              </a:rPr>
              <a:t> example ( claim is 30)…</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2400" b="1" dirty="0">
                <a:effectLst/>
                <a:latin typeface="Calibri" panose="020F0502020204030204" pitchFamily="34" charset="0"/>
                <a:ea typeface="Calibri" panose="020F0502020204030204" pitchFamily="34" charset="0"/>
                <a:cs typeface="Calibri" panose="020F0502020204030204" pitchFamily="34" charset="0"/>
              </a:rPr>
              <a:t>Collect sample of 100 deliveries ……..find out its mean…suppose it came out to be 32 (greater than claimed value 30)…then I check the difference between 30 and 32….  </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2400" b="1" dirty="0">
                <a:effectLst/>
                <a:latin typeface="Calibri" panose="020F0502020204030204" pitchFamily="34" charset="0"/>
                <a:ea typeface="Calibri" panose="020F0502020204030204" pitchFamily="34" charset="0"/>
                <a:cs typeface="Calibri" panose="020F0502020204030204" pitchFamily="34" charset="0"/>
              </a:rPr>
              <a:t>SS = 32</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2400" b="1" dirty="0">
                <a:effectLst/>
                <a:latin typeface="Calibri" panose="020F0502020204030204" pitchFamily="34" charset="0"/>
                <a:ea typeface="Calibri" panose="020F0502020204030204" pitchFamily="34" charset="0"/>
                <a:cs typeface="Calibri" panose="020F0502020204030204" pitchFamily="34" charset="0"/>
              </a:rPr>
              <a:t>Claim value = 30</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2400" b="1" dirty="0">
                <a:effectLst/>
                <a:latin typeface="Calibri" panose="020F0502020204030204" pitchFamily="34" charset="0"/>
                <a:ea typeface="Calibri" panose="020F0502020204030204" pitchFamily="34" charset="0"/>
                <a:cs typeface="Calibri" panose="020F0502020204030204" pitchFamily="34" charset="0"/>
              </a:rPr>
              <a:t>Ho says mean &lt; = 30 but mean = 32</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2400" b="1" dirty="0">
                <a:effectLst/>
                <a:latin typeface="Calibri" panose="020F0502020204030204" pitchFamily="34" charset="0"/>
                <a:ea typeface="Calibri" panose="020F0502020204030204" pitchFamily="34" charset="0"/>
                <a:cs typeface="Calibri" panose="020F0502020204030204" pitchFamily="34" charset="0"/>
              </a:rPr>
              <a:t>Should I reject here ?  why do we need to find p-value? Why cant we reject here only? Some decision is required …..No we cant do that…Why?</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2400" b="1" dirty="0">
                <a:effectLst/>
                <a:latin typeface="Calibri" panose="020F0502020204030204" pitchFamily="34" charset="0"/>
                <a:ea typeface="Calibri" panose="020F0502020204030204" pitchFamily="34" charset="0"/>
                <a:cs typeface="Calibri" panose="020F0502020204030204" pitchFamily="34" charset="0"/>
              </a:rPr>
              <a:t>SS = PP + Bias will replace by the word ‘ ACTUAL DIFFERENCE’ + Chance variation</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2400" b="1" dirty="0">
                <a:effectLst/>
                <a:latin typeface="Calibri" panose="020F0502020204030204" pitchFamily="34" charset="0"/>
                <a:ea typeface="Calibri" panose="020F0502020204030204" pitchFamily="34" charset="0"/>
                <a:cs typeface="Calibri" panose="020F0502020204030204" pitchFamily="34" charset="0"/>
              </a:rPr>
              <a:t>Bias was without number…..</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endParaRPr lang="en-IN"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06055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21AA-6E1B-9AB5-4326-1A41E4EBCD0D}"/>
              </a:ext>
            </a:extLst>
          </p:cNvPr>
          <p:cNvSpPr>
            <a:spLocks noGrp="1"/>
          </p:cNvSpPr>
          <p:nvPr>
            <p:ph type="title"/>
          </p:nvPr>
        </p:nvSpPr>
        <p:spPr>
          <a:xfrm>
            <a:off x="677334" y="609600"/>
            <a:ext cx="8596668" cy="385011"/>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851EFD8E-3A25-0B56-5507-068E6F23AD66}"/>
              </a:ext>
            </a:extLst>
          </p:cNvPr>
          <p:cNvSpPr>
            <a:spLocks noGrp="1"/>
          </p:cNvSpPr>
          <p:nvPr>
            <p:ph idx="1"/>
          </p:nvPr>
        </p:nvSpPr>
        <p:spPr>
          <a:xfrm>
            <a:off x="465221" y="1155032"/>
            <a:ext cx="11550316" cy="5702967"/>
          </a:xfrm>
        </p:spPr>
        <p:txBody>
          <a:bodyPr>
            <a:normAutofit fontScale="92500" lnSpcReduction="20000"/>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We used BIAS …..</a:t>
            </a:r>
            <a:r>
              <a:rPr lang="en-US" sz="1800" b="1" dirty="0" err="1">
                <a:effectLst/>
                <a:latin typeface="Calibri" panose="020F0502020204030204" pitchFamily="34" charset="0"/>
                <a:ea typeface="Calibri" panose="020F0502020204030204" pitchFamily="34" charset="0"/>
                <a:cs typeface="Calibri" panose="020F0502020204030204" pitchFamily="34" charset="0"/>
              </a:rPr>
              <a:t>bcoz</a:t>
            </a:r>
            <a:r>
              <a:rPr lang="en-US" sz="1800" b="1" dirty="0">
                <a:effectLst/>
                <a:latin typeface="Calibri" panose="020F0502020204030204" pitchFamily="34" charset="0"/>
                <a:ea typeface="Calibri" panose="020F0502020204030204" pitchFamily="34" charset="0"/>
                <a:cs typeface="Calibri" panose="020F0502020204030204" pitchFamily="34" charset="0"/>
              </a:rPr>
              <a:t> that time data was not there with us…..now I have data…that’s why replaced with the term ‘ ACTUAL DIFFERENCE’ ……..</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In HT…we are using Actual difference …. </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SS = 32</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PP = 30</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32 = 30 + AD + CV</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Here,   we have collected data of just a sample(100 deliveries)……  there may be a chance that this could be </a:t>
            </a:r>
            <a:r>
              <a:rPr lang="en-US" sz="1800" b="1" dirty="0" err="1">
                <a:effectLst/>
                <a:latin typeface="Calibri" panose="020F0502020204030204" pitchFamily="34" charset="0"/>
                <a:ea typeface="Calibri" panose="020F0502020204030204" pitchFamily="34" charset="0"/>
                <a:cs typeface="Calibri" panose="020F0502020204030204" pitchFamily="34" charset="0"/>
              </a:rPr>
              <a:t>bcoz</a:t>
            </a:r>
            <a:r>
              <a:rPr lang="en-US" sz="1800" b="1" dirty="0">
                <a:effectLst/>
                <a:latin typeface="Calibri" panose="020F0502020204030204" pitchFamily="34" charset="0"/>
                <a:ea typeface="Calibri" panose="020F0502020204030204" pitchFamily="34" charset="0"/>
                <a:cs typeface="Calibri" panose="020F0502020204030204" pitchFamily="34" charset="0"/>
              </a:rPr>
              <a:t> of CV…….may be it is very small…there is a no role of AD….the difference of 30 and 32 may be </a:t>
            </a:r>
            <a:r>
              <a:rPr lang="en-US" sz="1800" b="1" dirty="0" err="1">
                <a:effectLst/>
                <a:latin typeface="Calibri" panose="020F0502020204030204" pitchFamily="34" charset="0"/>
                <a:ea typeface="Calibri" panose="020F0502020204030204" pitchFamily="34" charset="0"/>
                <a:cs typeface="Calibri" panose="020F0502020204030204" pitchFamily="34" charset="0"/>
              </a:rPr>
              <a:t>bcoz</a:t>
            </a:r>
            <a:r>
              <a:rPr lang="en-US" sz="1800" b="1" dirty="0">
                <a:effectLst/>
                <a:latin typeface="Calibri" panose="020F0502020204030204" pitchFamily="34" charset="0"/>
                <a:ea typeface="Calibri" panose="020F0502020204030204" pitchFamily="34" charset="0"/>
                <a:cs typeface="Calibri" panose="020F0502020204030204" pitchFamily="34" charset="0"/>
              </a:rPr>
              <a:t> of CV….. </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Small difference we can consider…</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Suppose </a:t>
            </a:r>
            <a:r>
              <a:rPr lang="en-US" sz="1800" b="1" dirty="0" err="1">
                <a:effectLst/>
                <a:latin typeface="Calibri" panose="020F0502020204030204" pitchFamily="34" charset="0"/>
                <a:ea typeface="Calibri" panose="020F0502020204030204" pitchFamily="34" charset="0"/>
                <a:cs typeface="Calibri" panose="020F0502020204030204" pitchFamily="34" charset="0"/>
              </a:rPr>
              <a:t>upto</a:t>
            </a:r>
            <a:r>
              <a:rPr lang="en-US" sz="1800" b="1" dirty="0">
                <a:effectLst/>
                <a:latin typeface="Calibri" panose="020F0502020204030204" pitchFamily="34" charset="0"/>
                <a:ea typeface="Calibri" panose="020F0502020204030204" pitchFamily="34" charset="0"/>
                <a:cs typeface="Calibri" panose="020F0502020204030204" pitchFamily="34" charset="0"/>
              </a:rPr>
              <a:t> 30.5 , it is a matter of CV……but above that number…it is not acceptable…there is something come up with CV….ie AD….we cannot ignore this difference….</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How we decide 30.5?</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Based on CL…….based on </a:t>
            </a:r>
            <a:r>
              <a:rPr lang="en-US" sz="1800" b="1" dirty="0" err="1">
                <a:effectLst/>
                <a:latin typeface="Calibri" panose="020F0502020204030204" pitchFamily="34" charset="0"/>
                <a:ea typeface="Calibri" panose="020F0502020204030204" pitchFamily="34" charset="0"/>
                <a:cs typeface="Calibri" panose="020F0502020204030204" pitchFamily="34" charset="0"/>
              </a:rPr>
              <a:t>LoS</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85209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8245C-D97C-86CC-E7F2-A277096BFAEB}"/>
              </a:ext>
            </a:extLst>
          </p:cNvPr>
          <p:cNvSpPr>
            <a:spLocks noGrp="1"/>
          </p:cNvSpPr>
          <p:nvPr>
            <p:ph type="title"/>
          </p:nvPr>
        </p:nvSpPr>
        <p:spPr>
          <a:xfrm>
            <a:off x="677334" y="609600"/>
            <a:ext cx="8596668" cy="818147"/>
          </a:xfrm>
        </p:spPr>
        <p:txBody>
          <a:bodyPr>
            <a:normAutofit/>
          </a:bodyPr>
          <a:lstStyle/>
          <a:p>
            <a:r>
              <a:rPr lang="en-IN" sz="4400" dirty="0">
                <a:latin typeface="Arial Rounded MT Bold" panose="020F0704030504030204" pitchFamily="34" charset="0"/>
              </a:rPr>
              <a:t>Example:</a:t>
            </a:r>
          </a:p>
        </p:txBody>
      </p:sp>
      <p:sp>
        <p:nvSpPr>
          <p:cNvPr id="3" name="Content Placeholder 2">
            <a:extLst>
              <a:ext uri="{FF2B5EF4-FFF2-40B4-BE49-F238E27FC236}">
                <a16:creationId xmlns:a16="http://schemas.microsoft.com/office/drawing/2014/main" id="{D1F0EBA3-C170-4DF5-77FD-CAC5EB78BDED}"/>
              </a:ext>
            </a:extLst>
          </p:cNvPr>
          <p:cNvSpPr>
            <a:spLocks noGrp="1"/>
          </p:cNvSpPr>
          <p:nvPr>
            <p:ph idx="1"/>
          </p:nvPr>
        </p:nvSpPr>
        <p:spPr>
          <a:xfrm>
            <a:off x="677334" y="1957137"/>
            <a:ext cx="10231298" cy="3882189"/>
          </a:xfrm>
        </p:spPr>
        <p:txBody>
          <a:bodyPr>
            <a:normAutofit/>
          </a:bodyPr>
          <a:lstStyle/>
          <a:p>
            <a:r>
              <a:rPr lang="en-US" sz="4800" b="1" dirty="0" err="1">
                <a:effectLst/>
                <a:latin typeface="Calibri" panose="020F0502020204030204" pitchFamily="34" charset="0"/>
                <a:ea typeface="Calibri" panose="020F0502020204030204" pitchFamily="34" charset="0"/>
                <a:cs typeface="Calibri" panose="020F0502020204030204" pitchFamily="34" charset="0"/>
              </a:rPr>
              <a:t>Swiggy</a:t>
            </a:r>
            <a:r>
              <a:rPr lang="en-US" sz="4800" b="1" dirty="0">
                <a:effectLst/>
                <a:latin typeface="Calibri" panose="020F0502020204030204" pitchFamily="34" charset="0"/>
                <a:ea typeface="Calibri" panose="020F0502020204030204" pitchFamily="34" charset="0"/>
                <a:cs typeface="Calibri" panose="020F0502020204030204" pitchFamily="34" charset="0"/>
              </a:rPr>
              <a:t> claims that max time of delivery = 30 minutes…..so based on the data collected draw the conclusion whether their claim is justified or not?</a:t>
            </a:r>
            <a:endParaRPr lang="en-IN" sz="4800" dirty="0">
              <a:effectLst/>
              <a:latin typeface="Calibri" panose="020F0502020204030204" pitchFamily="34" charset="0"/>
              <a:ea typeface="Calibri" panose="020F0502020204030204" pitchFamily="34" charset="0"/>
              <a:cs typeface="Calibri" panose="020F0502020204030204" pitchFamily="34" charset="0"/>
            </a:endParaRPr>
          </a:p>
          <a:p>
            <a:endParaRPr lang="en-IN" sz="4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90712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AD4E5A-8BF6-7CB9-B69C-9F32FF3A4D7B}"/>
              </a:ext>
            </a:extLst>
          </p:cNvPr>
          <p:cNvPicPr>
            <a:picLocks noChangeAspect="1"/>
          </p:cNvPicPr>
          <p:nvPr/>
        </p:nvPicPr>
        <p:blipFill>
          <a:blip r:embed="rId2"/>
          <a:stretch>
            <a:fillRect/>
          </a:stretch>
        </p:blipFill>
        <p:spPr>
          <a:xfrm>
            <a:off x="421841" y="595877"/>
            <a:ext cx="8640147" cy="5687027"/>
          </a:xfrm>
          <a:prstGeom prst="rect">
            <a:avLst/>
          </a:prstGeom>
        </p:spPr>
      </p:pic>
    </p:spTree>
    <p:extLst>
      <p:ext uri="{BB962C8B-B14F-4D97-AF65-F5344CB8AC3E}">
        <p14:creationId xmlns:p14="http://schemas.microsoft.com/office/powerpoint/2010/main" val="8548074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304254-EAAB-8277-FE2C-D572374BB154}"/>
              </a:ext>
            </a:extLst>
          </p:cNvPr>
          <p:cNvPicPr>
            <a:picLocks noChangeAspect="1"/>
          </p:cNvPicPr>
          <p:nvPr/>
        </p:nvPicPr>
        <p:blipFill>
          <a:blip r:embed="rId2"/>
          <a:stretch>
            <a:fillRect/>
          </a:stretch>
        </p:blipFill>
        <p:spPr>
          <a:xfrm>
            <a:off x="420532" y="1447211"/>
            <a:ext cx="9669952" cy="3963577"/>
          </a:xfrm>
          <a:prstGeom prst="rect">
            <a:avLst/>
          </a:prstGeom>
        </p:spPr>
      </p:pic>
    </p:spTree>
    <p:extLst>
      <p:ext uri="{BB962C8B-B14F-4D97-AF65-F5344CB8AC3E}">
        <p14:creationId xmlns:p14="http://schemas.microsoft.com/office/powerpoint/2010/main" val="170532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6CB4A-BB35-3C96-C423-EFEAF36869D3}"/>
              </a:ext>
            </a:extLst>
          </p:cNvPr>
          <p:cNvSpPr>
            <a:spLocks noGrp="1"/>
          </p:cNvSpPr>
          <p:nvPr>
            <p:ph type="title"/>
          </p:nvPr>
        </p:nvSpPr>
        <p:spPr>
          <a:xfrm>
            <a:off x="677334" y="609600"/>
            <a:ext cx="8596668" cy="671915"/>
          </a:xfrm>
        </p:spPr>
        <p:txBody>
          <a:bodyPr>
            <a:normAutofit fontScale="90000"/>
          </a:bodyPr>
          <a:lstStyle/>
          <a:p>
            <a:r>
              <a:rPr lang="en-US" sz="3200" b="1" dirty="0">
                <a:effectLst/>
                <a:highlight>
                  <a:srgbClr val="FFFF00"/>
                </a:highlight>
                <a:latin typeface="Arial Rounded MT Bold" panose="020F0704030504030204" pitchFamily="34" charset="0"/>
                <a:ea typeface="Calibri" panose="020F0502020204030204" pitchFamily="34" charset="0"/>
                <a:cs typeface="Times New Roman" panose="02020603050405020304" pitchFamily="18" charset="0"/>
              </a:rPr>
              <a:t>Task : (1 TAIL TEST)</a:t>
            </a:r>
            <a:br>
              <a:rPr lang="en-IN" sz="3200" dirty="0">
                <a:effectLst/>
                <a:latin typeface="Arial Rounded MT Bold" panose="020F0704030504030204" pitchFamily="34" charset="0"/>
                <a:ea typeface="Calibri" panose="020F0502020204030204" pitchFamily="34" charset="0"/>
                <a:cs typeface="Times New Roman" panose="02020603050405020304" pitchFamily="18" charset="0"/>
              </a:rPr>
            </a:br>
            <a:endParaRPr lang="en-IN" sz="5400" dirty="0">
              <a:latin typeface="Arial Rounded MT Bold" panose="020F0704030504030204" pitchFamily="34" charset="0"/>
            </a:endParaRPr>
          </a:p>
        </p:txBody>
      </p:sp>
      <p:pic>
        <p:nvPicPr>
          <p:cNvPr id="4" name="Content Placeholder 3">
            <a:extLst>
              <a:ext uri="{FF2B5EF4-FFF2-40B4-BE49-F238E27FC236}">
                <a16:creationId xmlns:a16="http://schemas.microsoft.com/office/drawing/2014/main" id="{AE4693A8-462A-84C9-E291-1EE8942A6715}"/>
              </a:ext>
            </a:extLst>
          </p:cNvPr>
          <p:cNvPicPr>
            <a:picLocks noGrp="1" noChangeAspect="1"/>
          </p:cNvPicPr>
          <p:nvPr>
            <p:ph idx="1"/>
          </p:nvPr>
        </p:nvPicPr>
        <p:blipFill>
          <a:blip r:embed="rId2"/>
          <a:stretch>
            <a:fillRect/>
          </a:stretch>
        </p:blipFill>
        <p:spPr>
          <a:xfrm>
            <a:off x="677334" y="1625012"/>
            <a:ext cx="8549245" cy="926799"/>
          </a:xfrm>
          <a:prstGeom prst="rect">
            <a:avLst/>
          </a:prstGeom>
        </p:spPr>
      </p:pic>
      <p:pic>
        <p:nvPicPr>
          <p:cNvPr id="5" name="Picture 4">
            <a:extLst>
              <a:ext uri="{FF2B5EF4-FFF2-40B4-BE49-F238E27FC236}">
                <a16:creationId xmlns:a16="http://schemas.microsoft.com/office/drawing/2014/main" id="{4BA61C72-36AC-BB1F-5B78-554AA968FEEC}"/>
              </a:ext>
            </a:extLst>
          </p:cNvPr>
          <p:cNvPicPr>
            <a:picLocks noChangeAspect="1"/>
          </p:cNvPicPr>
          <p:nvPr/>
        </p:nvPicPr>
        <p:blipFill>
          <a:blip r:embed="rId3"/>
          <a:stretch>
            <a:fillRect/>
          </a:stretch>
        </p:blipFill>
        <p:spPr>
          <a:xfrm>
            <a:off x="677334" y="3036249"/>
            <a:ext cx="8549245" cy="789490"/>
          </a:xfrm>
          <a:prstGeom prst="rect">
            <a:avLst/>
          </a:prstGeom>
        </p:spPr>
      </p:pic>
      <p:sp>
        <p:nvSpPr>
          <p:cNvPr id="7" name="TextBox 6">
            <a:extLst>
              <a:ext uri="{FF2B5EF4-FFF2-40B4-BE49-F238E27FC236}">
                <a16:creationId xmlns:a16="http://schemas.microsoft.com/office/drawing/2014/main" id="{7FAF65C9-A7AB-598B-0E44-084BA3C410BB}"/>
              </a:ext>
            </a:extLst>
          </p:cNvPr>
          <p:cNvSpPr txBox="1"/>
          <p:nvPr/>
        </p:nvSpPr>
        <p:spPr>
          <a:xfrm>
            <a:off x="677334" y="4459705"/>
            <a:ext cx="8739382" cy="671915"/>
          </a:xfrm>
          <a:prstGeom prst="rect">
            <a:avLst/>
          </a:prstGeom>
          <a:noFill/>
        </p:spPr>
        <p:txBody>
          <a:bodyPr wrap="square">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p- value =0.34 &gt; 0.05…….we don’t reject the Ho….the claim is justified......</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bcz</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here rejecting something is about 35%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753724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5A242-0893-CAE1-F106-B37C06C40274}"/>
              </a:ext>
            </a:extLst>
          </p:cNvPr>
          <p:cNvSpPr>
            <a:spLocks noGrp="1"/>
          </p:cNvSpPr>
          <p:nvPr>
            <p:ph type="title"/>
          </p:nvPr>
        </p:nvSpPr>
        <p:spPr>
          <a:xfrm>
            <a:off x="677334" y="609600"/>
            <a:ext cx="8596668" cy="449619"/>
          </a:xfrm>
        </p:spPr>
        <p:txBody>
          <a:bodyPr>
            <a:normAutofit fontScale="90000"/>
          </a:bodyPr>
          <a:lstStyle/>
          <a:p>
            <a:endParaRPr lang="en-IN" dirty="0"/>
          </a:p>
        </p:txBody>
      </p:sp>
      <p:pic>
        <p:nvPicPr>
          <p:cNvPr id="4" name="Content Placeholder 3">
            <a:extLst>
              <a:ext uri="{FF2B5EF4-FFF2-40B4-BE49-F238E27FC236}">
                <a16:creationId xmlns:a16="http://schemas.microsoft.com/office/drawing/2014/main" id="{DDB920E9-2530-D9FD-0DC6-AA1E87C9CE68}"/>
              </a:ext>
            </a:extLst>
          </p:cNvPr>
          <p:cNvPicPr>
            <a:picLocks noGrp="1" noChangeAspect="1"/>
          </p:cNvPicPr>
          <p:nvPr>
            <p:ph idx="1"/>
          </p:nvPr>
        </p:nvPicPr>
        <p:blipFill>
          <a:blip r:embed="rId2"/>
          <a:stretch>
            <a:fillRect/>
          </a:stretch>
        </p:blipFill>
        <p:spPr>
          <a:xfrm>
            <a:off x="421956" y="1382807"/>
            <a:ext cx="10693697" cy="671915"/>
          </a:xfrm>
          <a:prstGeom prst="rect">
            <a:avLst/>
          </a:prstGeom>
        </p:spPr>
      </p:pic>
      <p:pic>
        <p:nvPicPr>
          <p:cNvPr id="5" name="Picture 4">
            <a:extLst>
              <a:ext uri="{FF2B5EF4-FFF2-40B4-BE49-F238E27FC236}">
                <a16:creationId xmlns:a16="http://schemas.microsoft.com/office/drawing/2014/main" id="{6D913047-2695-E3C3-0486-CAD925ABE16C}"/>
              </a:ext>
            </a:extLst>
          </p:cNvPr>
          <p:cNvPicPr>
            <a:picLocks noChangeAspect="1"/>
          </p:cNvPicPr>
          <p:nvPr/>
        </p:nvPicPr>
        <p:blipFill>
          <a:blip r:embed="rId3"/>
          <a:stretch>
            <a:fillRect/>
          </a:stretch>
        </p:blipFill>
        <p:spPr>
          <a:xfrm>
            <a:off x="421957" y="2393022"/>
            <a:ext cx="10693696" cy="984540"/>
          </a:xfrm>
          <a:prstGeom prst="rect">
            <a:avLst/>
          </a:prstGeom>
        </p:spPr>
      </p:pic>
      <p:sp>
        <p:nvSpPr>
          <p:cNvPr id="7" name="TextBox 6">
            <a:extLst>
              <a:ext uri="{FF2B5EF4-FFF2-40B4-BE49-F238E27FC236}">
                <a16:creationId xmlns:a16="http://schemas.microsoft.com/office/drawing/2014/main" id="{0039F2EF-164D-E4E2-20A1-F0544C08EB0B}"/>
              </a:ext>
            </a:extLst>
          </p:cNvPr>
          <p:cNvSpPr txBox="1"/>
          <p:nvPr/>
        </p:nvSpPr>
        <p:spPr>
          <a:xfrm>
            <a:off x="421955" y="3722707"/>
            <a:ext cx="10927825" cy="671915"/>
          </a:xfrm>
          <a:prstGeom prst="rect">
            <a:avLst/>
          </a:prstGeom>
          <a:noFill/>
        </p:spPr>
        <p:txBody>
          <a:bodyPr wrap="square">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p- value =0.018 &lt; 0.05…….we reject the Ho….the claim is not justified......here rejecting something is only 2%......so we can reject it….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34021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6B3A8-9AEB-441B-1CD1-B272B8B3D6CD}"/>
              </a:ext>
            </a:extLst>
          </p:cNvPr>
          <p:cNvSpPr>
            <a:spLocks noGrp="1"/>
          </p:cNvSpPr>
          <p:nvPr>
            <p:ph type="title"/>
          </p:nvPr>
        </p:nvSpPr>
        <p:spPr>
          <a:xfrm>
            <a:off x="677334" y="609600"/>
            <a:ext cx="8596668" cy="659363"/>
          </a:xfrm>
        </p:spPr>
        <p:txBody>
          <a:bodyPr>
            <a:normAutofit fontScale="90000"/>
          </a:bodyPr>
          <a:lstStyle/>
          <a:p>
            <a:r>
              <a:rPr lang="en-US" sz="2400" b="1" dirty="0">
                <a:effectLst/>
                <a:highlight>
                  <a:srgbClr val="FFFF00"/>
                </a:highlight>
                <a:latin typeface="Arial Rounded MT Bold" panose="020F0704030504030204" pitchFamily="34" charset="0"/>
                <a:ea typeface="Calibri" panose="020F0502020204030204" pitchFamily="34" charset="0"/>
                <a:cs typeface="Times New Roman" panose="02020603050405020304" pitchFamily="18" charset="0"/>
              </a:rPr>
              <a:t>Task : (2 TAIL TEST)</a:t>
            </a:r>
            <a:br>
              <a:rPr lang="en-IN" sz="2400" dirty="0">
                <a:effectLst/>
                <a:latin typeface="Arial Rounded MT Bold" panose="020F0704030504030204" pitchFamily="34" charset="0"/>
                <a:ea typeface="Calibri" panose="020F0502020204030204" pitchFamily="34" charset="0"/>
                <a:cs typeface="Times New Roman" panose="02020603050405020304" pitchFamily="18" charset="0"/>
              </a:rPr>
            </a:br>
            <a:endParaRPr lang="en-IN" sz="4400" dirty="0">
              <a:latin typeface="Arial Rounded MT Bold" panose="020F0704030504030204" pitchFamily="34" charset="0"/>
            </a:endParaRPr>
          </a:p>
        </p:txBody>
      </p:sp>
      <p:pic>
        <p:nvPicPr>
          <p:cNvPr id="4" name="Content Placeholder 3">
            <a:extLst>
              <a:ext uri="{FF2B5EF4-FFF2-40B4-BE49-F238E27FC236}">
                <a16:creationId xmlns:a16="http://schemas.microsoft.com/office/drawing/2014/main" id="{808E1BCF-7BCE-D025-4B20-C7F9D8EA4C6F}"/>
              </a:ext>
            </a:extLst>
          </p:cNvPr>
          <p:cNvPicPr>
            <a:picLocks noGrp="1" noChangeAspect="1"/>
          </p:cNvPicPr>
          <p:nvPr>
            <p:ph idx="1"/>
          </p:nvPr>
        </p:nvPicPr>
        <p:blipFill>
          <a:blip r:embed="rId2"/>
          <a:stretch>
            <a:fillRect/>
          </a:stretch>
        </p:blipFill>
        <p:spPr>
          <a:xfrm>
            <a:off x="677334" y="1607976"/>
            <a:ext cx="8849222" cy="2721428"/>
          </a:xfrm>
          <a:prstGeom prst="rect">
            <a:avLst/>
          </a:prstGeom>
        </p:spPr>
      </p:pic>
    </p:spTree>
    <p:extLst>
      <p:ext uri="{BB962C8B-B14F-4D97-AF65-F5344CB8AC3E}">
        <p14:creationId xmlns:p14="http://schemas.microsoft.com/office/powerpoint/2010/main" val="42265907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CE15E9-51F0-891C-E6F0-3096102F88F7}"/>
              </a:ext>
            </a:extLst>
          </p:cNvPr>
          <p:cNvSpPr>
            <a:spLocks noGrp="1"/>
          </p:cNvSpPr>
          <p:nvPr>
            <p:ph idx="1"/>
          </p:nvPr>
        </p:nvSpPr>
        <p:spPr>
          <a:xfrm>
            <a:off x="419878" y="2160589"/>
            <a:ext cx="8854124" cy="4087811"/>
          </a:xfrm>
        </p:spPr>
        <p:txBody>
          <a:bodyPr>
            <a:normAutofit fontScale="92500" lnSpcReduction="10000"/>
          </a:bodyPr>
          <a:lstStyle/>
          <a:p>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b="1" dirty="0">
              <a:latin typeface="Calibri" panose="020F0502020204030204" pitchFamily="34" charset="0"/>
              <a:ea typeface="Calibri" panose="020F0502020204030204" pitchFamily="34" charset="0"/>
              <a:cs typeface="Times New Roman" panose="02020603050405020304" pitchFamily="18" charset="0"/>
            </a:endParaRPr>
          </a:p>
          <a:p>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b="1" dirty="0">
              <a:latin typeface="Calibri" panose="020F0502020204030204" pitchFamily="34" charset="0"/>
              <a:ea typeface="Calibri" panose="020F0502020204030204" pitchFamily="34" charset="0"/>
              <a:cs typeface="Times New Roman" panose="02020603050405020304" pitchFamily="18" charset="0"/>
            </a:endParaRPr>
          </a:p>
          <a:p>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b="1" dirty="0">
              <a:latin typeface="Calibri" panose="020F0502020204030204" pitchFamily="34" charset="0"/>
              <a:ea typeface="Calibri" panose="020F0502020204030204" pitchFamily="34" charset="0"/>
              <a:cs typeface="Times New Roman" panose="02020603050405020304" pitchFamily="18" charset="0"/>
            </a:endParaRPr>
          </a:p>
          <a:p>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b="1" dirty="0">
              <a:latin typeface="Calibri" panose="020F0502020204030204" pitchFamily="34" charset="0"/>
              <a:ea typeface="Calibri" panose="020F0502020204030204" pitchFamily="34" charset="0"/>
              <a:cs typeface="Times New Roman" panose="02020603050405020304" pitchFamily="18" charset="0"/>
            </a:endParaRPr>
          </a:p>
          <a:p>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Here mean = 6.68…….difference between 6.68 and 5.7 is statistically not significant….they can be considered as equal….</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bcoz</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p-value = 0.2 &gt; 0.05 …….the Ho stays………doesn’t get rejected (almost 21%)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762B8458-6EA3-11C3-E60B-1E820447E419}"/>
              </a:ext>
            </a:extLst>
          </p:cNvPr>
          <p:cNvPicPr>
            <a:picLocks noChangeAspect="1"/>
          </p:cNvPicPr>
          <p:nvPr/>
        </p:nvPicPr>
        <p:blipFill>
          <a:blip r:embed="rId2"/>
          <a:stretch>
            <a:fillRect/>
          </a:stretch>
        </p:blipFill>
        <p:spPr>
          <a:xfrm>
            <a:off x="677334" y="1254362"/>
            <a:ext cx="7123624" cy="3700717"/>
          </a:xfrm>
          <a:prstGeom prst="rect">
            <a:avLst/>
          </a:prstGeom>
        </p:spPr>
      </p:pic>
    </p:spTree>
    <p:extLst>
      <p:ext uri="{BB962C8B-B14F-4D97-AF65-F5344CB8AC3E}">
        <p14:creationId xmlns:p14="http://schemas.microsoft.com/office/powerpoint/2010/main" val="10528010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8405A-0913-94D6-D8F1-DC67C3A8F01C}"/>
              </a:ext>
            </a:extLst>
          </p:cNvPr>
          <p:cNvSpPr>
            <a:spLocks noGrp="1"/>
          </p:cNvSpPr>
          <p:nvPr>
            <p:ph type="title"/>
          </p:nvPr>
        </p:nvSpPr>
        <p:spPr>
          <a:xfrm>
            <a:off x="677334" y="609600"/>
            <a:ext cx="8596668" cy="75266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BA6F79BF-C80F-44D9-4CA0-0BC51E234576}"/>
              </a:ext>
            </a:extLst>
          </p:cNvPr>
          <p:cNvSpPr>
            <a:spLocks noGrp="1"/>
          </p:cNvSpPr>
          <p:nvPr>
            <p:ph idx="1"/>
          </p:nvPr>
        </p:nvSpPr>
        <p:spPr>
          <a:xfrm>
            <a:off x="677334" y="1791479"/>
            <a:ext cx="9558348" cy="4236097"/>
          </a:xfrm>
        </p:spPr>
        <p:txBody>
          <a:bodyPr/>
          <a:lstStyle/>
          <a:p>
            <a:pPr>
              <a:lnSpc>
                <a:spcPct val="107000"/>
              </a:lnSpc>
              <a:spcAft>
                <a:spcPts val="800"/>
              </a:spcAft>
            </a:pPr>
            <a:r>
              <a:rPr lang="en-US" sz="1800" b="1" u="sng" dirty="0">
                <a:effectLst/>
                <a:latin typeface="Calibri" panose="020F0502020204030204" pitchFamily="34" charset="0"/>
                <a:ea typeface="Calibri" panose="020F0502020204030204" pitchFamily="34" charset="0"/>
                <a:cs typeface="Times New Roman" panose="02020603050405020304" pitchFamily="18" charset="0"/>
              </a:rPr>
              <a:t>Note :</a:t>
            </a:r>
            <a:endParaRPr lang="en-IN" sz="1800" b="1" u="sng"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If difference between MEAN &amp; CLAIM VALUE is less…….then we can ignore it…it is just a matter of CV….</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18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If difference between MEAN &amp; CLAIM VALUE is more…….then we cannot ignore it…it is not just a matter of CV….here AD also play an important role……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1723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4E1A7B-5EDC-F0D3-BA3A-D134D1C990F4}"/>
              </a:ext>
            </a:extLst>
          </p:cNvPr>
          <p:cNvSpPr>
            <a:spLocks noGrp="1"/>
          </p:cNvSpPr>
          <p:nvPr>
            <p:ph idx="1"/>
          </p:nvPr>
        </p:nvSpPr>
        <p:spPr>
          <a:xfrm>
            <a:off x="494522" y="1203650"/>
            <a:ext cx="10543592" cy="4851917"/>
          </a:xfrm>
        </p:spPr>
        <p:txBody>
          <a:bodyPr>
            <a:normAutofit/>
          </a:bodyPr>
          <a:lstStyle/>
          <a:p>
            <a:pPr>
              <a:lnSpc>
                <a:spcPct val="107000"/>
              </a:lnSpc>
              <a:spcAft>
                <a:spcPts val="800"/>
              </a:spcAft>
            </a:pPr>
            <a:r>
              <a:rPr lang="en-US" sz="2400" b="1" dirty="0">
                <a:latin typeface="Calibri" panose="020F0502020204030204" pitchFamily="34" charset="0"/>
                <a:ea typeface="Calibri" panose="020F0502020204030204" pitchFamily="34" charset="0"/>
                <a:cs typeface="Times New Roman" panose="02020603050405020304" pitchFamily="18" charset="0"/>
              </a:rPr>
              <a:t>C</a:t>
            </a:r>
            <a:r>
              <a:rPr lang="en-US" sz="2400" b="1" dirty="0">
                <a:effectLst/>
                <a:latin typeface="Calibri" panose="020F0502020204030204" pitchFamily="34" charset="0"/>
                <a:ea typeface="Calibri" panose="020F0502020204030204" pitchFamily="34" charset="0"/>
                <a:cs typeface="Times New Roman" panose="02020603050405020304" pitchFamily="18" charset="0"/>
              </a:rPr>
              <a:t>onfidence level</a:t>
            </a:r>
            <a:r>
              <a:rPr lang="en-IN" sz="2400" b="1" dirty="0">
                <a:effectLst/>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latin typeface="Calibri" panose="020F0502020204030204" pitchFamily="34" charset="0"/>
                <a:ea typeface="Calibri" panose="020F0502020204030204" pitchFamily="34" charset="0"/>
                <a:cs typeface="Times New Roman" panose="02020603050405020304" pitchFamily="18" charset="0"/>
              </a:rPr>
              <a:t>: </a:t>
            </a:r>
            <a:r>
              <a:rPr lang="en-US" sz="2400" dirty="0">
                <a:latin typeface="Calibri" panose="020F0502020204030204" pitchFamily="34" charset="0"/>
                <a:ea typeface="Calibri" panose="020F0502020204030204" pitchFamily="34" charset="0"/>
                <a:cs typeface="Times New Roman" panose="02020603050405020304" pitchFamily="18" charset="0"/>
              </a:rPr>
              <a:t>It </a:t>
            </a:r>
            <a:r>
              <a:rPr lang="en-US" sz="2400" dirty="0">
                <a:effectLst/>
                <a:latin typeface="Calibri" panose="020F0502020204030204" pitchFamily="34" charset="0"/>
                <a:ea typeface="Calibri" panose="020F0502020204030204" pitchFamily="34" charset="0"/>
                <a:cs typeface="Times New Roman" panose="02020603050405020304" pitchFamily="18" charset="0"/>
              </a:rPr>
              <a:t>means …whatever the result given by a person is purely correct…..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Default value of Cl = 95%</a:t>
            </a:r>
            <a:r>
              <a:rPr lang="en-IN" sz="2400" dirty="0">
                <a:effectLst/>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5% chance of me giving you a wrong result</a:t>
            </a:r>
            <a:r>
              <a:rPr lang="en-IN" sz="2400" dirty="0">
                <a:effectLst/>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effectLst/>
                <a:latin typeface="Calibri" panose="020F0502020204030204" pitchFamily="34" charset="0"/>
                <a:ea typeface="Calibri" panose="020F0502020204030204" pitchFamily="34" charset="0"/>
                <a:cs typeface="Times New Roman" panose="02020603050405020304" pitchFamily="18" charset="0"/>
              </a:rPr>
              <a:t>If you wish CL =100%, then sample size = population size. In this case, the chance variation would NOT be there .</a:t>
            </a:r>
          </a:p>
          <a:p>
            <a:r>
              <a:rPr lang="en-US" sz="2400" b="1" dirty="0">
                <a:latin typeface="Calibri" panose="020F0502020204030204" pitchFamily="34" charset="0"/>
                <a:ea typeface="Calibri" panose="020F0502020204030204" pitchFamily="34" charset="0"/>
                <a:cs typeface="Times New Roman" panose="02020603050405020304" pitchFamily="18" charset="0"/>
              </a:rPr>
              <a:t>Example :</a:t>
            </a:r>
          </a:p>
          <a:p>
            <a:pPr marL="0" indent="0">
              <a:buNone/>
            </a:pPr>
            <a:r>
              <a:rPr lang="en-US" sz="2400" dirty="0">
                <a:effectLst/>
                <a:latin typeface="Calibri" panose="020F0502020204030204" pitchFamily="34" charset="0"/>
                <a:ea typeface="Calibri" panose="020F0502020204030204" pitchFamily="34" charset="0"/>
                <a:cs typeface="Times New Roman" panose="02020603050405020304" pitchFamily="18" charset="0"/>
              </a:rPr>
              <a:t>If Vishal reports the rating to be between 7 and 9 @ 95% CL, this means he wants to tell me that if I collect the PP, then there is a 95%  chance for that to be between 7 and 9. So, 5% chance that it could either be less than 7 or more than 9.</a:t>
            </a:r>
          </a:p>
        </p:txBody>
      </p:sp>
    </p:spTree>
    <p:extLst>
      <p:ext uri="{BB962C8B-B14F-4D97-AF65-F5344CB8AC3E}">
        <p14:creationId xmlns:p14="http://schemas.microsoft.com/office/powerpoint/2010/main" val="3586884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DB763-ED29-6C25-C4D1-849BF686DB0F}"/>
              </a:ext>
            </a:extLst>
          </p:cNvPr>
          <p:cNvSpPr>
            <a:spLocks noGrp="1"/>
          </p:cNvSpPr>
          <p:nvPr>
            <p:ph type="title"/>
          </p:nvPr>
        </p:nvSpPr>
        <p:spPr>
          <a:xfrm>
            <a:off x="677334" y="609600"/>
            <a:ext cx="8596668" cy="789992"/>
          </a:xfrm>
        </p:spPr>
        <p:txBody>
          <a:bodyPr>
            <a:normAutofit fontScale="90000"/>
          </a:bodyPr>
          <a:lstStyle/>
          <a:p>
            <a:r>
              <a:rPr lang="en-US" sz="2800" b="1" dirty="0">
                <a:effectLst/>
                <a:highlight>
                  <a:srgbClr val="FFFF00"/>
                </a:highlight>
                <a:latin typeface="Arial Rounded MT Bold" panose="020F0704030504030204" pitchFamily="34" charset="0"/>
                <a:ea typeface="Calibri" panose="020F0502020204030204" pitchFamily="34" charset="0"/>
                <a:cs typeface="Times New Roman" panose="02020603050405020304" pitchFamily="18" charset="0"/>
              </a:rPr>
              <a:t>2 SAMPLE T TEST :</a:t>
            </a:r>
            <a:br>
              <a:rPr lang="en-IN" sz="2800" dirty="0">
                <a:effectLst/>
                <a:latin typeface="Arial Rounded MT Bold" panose="020F0704030504030204" pitchFamily="34" charset="0"/>
                <a:ea typeface="Calibri" panose="020F0502020204030204" pitchFamily="34" charset="0"/>
                <a:cs typeface="Times New Roman" panose="02020603050405020304" pitchFamily="18" charset="0"/>
              </a:rPr>
            </a:br>
            <a:endParaRPr lang="en-IN" sz="4800"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944F1C12-56EB-D7B6-9B39-351CB7925AF8}"/>
              </a:ext>
            </a:extLst>
          </p:cNvPr>
          <p:cNvSpPr>
            <a:spLocks noGrp="1"/>
          </p:cNvSpPr>
          <p:nvPr>
            <p:ph idx="1"/>
          </p:nvPr>
        </p:nvSpPr>
        <p:spPr>
          <a:xfrm>
            <a:off x="677334" y="1259633"/>
            <a:ext cx="10575384" cy="5253134"/>
          </a:xfrm>
        </p:spPr>
        <p:txBody>
          <a:bodyPr>
            <a:normAutofit fontScale="92500" lnSpcReduction="10000"/>
          </a:bodyPr>
          <a:lstStyle/>
          <a:p>
            <a:pPr marL="228600">
              <a:lnSpc>
                <a:spcPct val="107000"/>
              </a:lnSpc>
              <a:spcAft>
                <a:spcPts val="800"/>
              </a:spcAft>
            </a:pPr>
            <a:r>
              <a:rPr lang="en-US" sz="18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When the difference of the mean(average) of two independent samples has to be compared  </a:t>
            </a:r>
          </a:p>
          <a:p>
            <a:pPr marL="0" indent="0">
              <a:lnSpc>
                <a:spcPct val="107000"/>
              </a:lnSpc>
              <a:spcAft>
                <a:spcPts val="800"/>
              </a:spcAft>
              <a:buNone/>
            </a:pPr>
            <a:r>
              <a:rPr lang="en-US" b="1"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against claim value…..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Eg</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 Sample A ……find mean1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              Sample B ….. find mean2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Then find the difference between these means(mean1 – mean2) and compared against claim  </a:t>
            </a:r>
          </a:p>
          <a:p>
            <a:pPr marL="0" indent="0">
              <a:lnSpc>
                <a:spcPct val="107000"/>
              </a:lnSpc>
              <a:spcAft>
                <a:spcPts val="80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       value….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Claim : Metro trains takes 5 minutes less compared to local trains…..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b="1" dirty="0">
                <a:effectLst/>
                <a:latin typeface="Calibri" panose="020F0502020204030204" pitchFamily="34" charset="0"/>
                <a:ea typeface="Calibri" panose="020F0502020204030204" pitchFamily="34" charset="0"/>
                <a:cs typeface="Times New Roman" panose="02020603050405020304" pitchFamily="18" charset="0"/>
              </a:rPr>
              <a:t>Ho  avg(local) – avg(metro) &gt; = 5 (always take greater one first) &amp; Ha  avg(local) – avg(metro) &lt; 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 = 95% ,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LoS</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 5% = 0.05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Bcoz</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two different sample….so go for 2 sample T test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Run the function……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380491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D6F4A-6E47-525C-DC13-91F1D52C75EF}"/>
              </a:ext>
            </a:extLst>
          </p:cNvPr>
          <p:cNvSpPr>
            <a:spLocks noGrp="1"/>
          </p:cNvSpPr>
          <p:nvPr>
            <p:ph type="title"/>
          </p:nvPr>
        </p:nvSpPr>
        <p:spPr>
          <a:xfrm>
            <a:off x="677334" y="609600"/>
            <a:ext cx="8596668" cy="80865"/>
          </a:xfrm>
        </p:spPr>
        <p:txBody>
          <a:bodyPr>
            <a:normAutofit fontScale="90000"/>
          </a:bodyPr>
          <a:lstStyle/>
          <a:p>
            <a:endParaRPr lang="en-IN" dirty="0"/>
          </a:p>
        </p:txBody>
      </p:sp>
      <p:pic>
        <p:nvPicPr>
          <p:cNvPr id="4" name="Content Placeholder 3">
            <a:extLst>
              <a:ext uri="{FF2B5EF4-FFF2-40B4-BE49-F238E27FC236}">
                <a16:creationId xmlns:a16="http://schemas.microsoft.com/office/drawing/2014/main" id="{B6948A2C-412D-F27D-E79E-1077F48E4DD2}"/>
              </a:ext>
            </a:extLst>
          </p:cNvPr>
          <p:cNvPicPr>
            <a:picLocks noGrp="1" noChangeAspect="1"/>
          </p:cNvPicPr>
          <p:nvPr>
            <p:ph idx="1"/>
          </p:nvPr>
        </p:nvPicPr>
        <p:blipFill>
          <a:blip r:embed="rId2"/>
          <a:stretch>
            <a:fillRect/>
          </a:stretch>
        </p:blipFill>
        <p:spPr>
          <a:xfrm>
            <a:off x="833818" y="824204"/>
            <a:ext cx="8272860" cy="5460977"/>
          </a:xfrm>
          <a:prstGeom prst="rect">
            <a:avLst/>
          </a:prstGeom>
        </p:spPr>
      </p:pic>
    </p:spTree>
    <p:extLst>
      <p:ext uri="{BB962C8B-B14F-4D97-AF65-F5344CB8AC3E}">
        <p14:creationId xmlns:p14="http://schemas.microsoft.com/office/powerpoint/2010/main" val="21478718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4BCCB-F450-230E-0A0C-9E89BDAAF6CB}"/>
              </a:ext>
            </a:extLst>
          </p:cNvPr>
          <p:cNvSpPr>
            <a:spLocks noGrp="1"/>
          </p:cNvSpPr>
          <p:nvPr>
            <p:ph type="title"/>
          </p:nvPr>
        </p:nvSpPr>
        <p:spPr>
          <a:xfrm>
            <a:off x="677334" y="609600"/>
            <a:ext cx="8596668" cy="696686"/>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96370C8B-66A9-DF2A-3537-13AA4E5BD748}"/>
              </a:ext>
            </a:extLst>
          </p:cNvPr>
          <p:cNvSpPr>
            <a:spLocks noGrp="1"/>
          </p:cNvSpPr>
          <p:nvPr>
            <p:ph idx="1"/>
          </p:nvPr>
        </p:nvSpPr>
        <p:spPr>
          <a:xfrm>
            <a:off x="550506" y="1707503"/>
            <a:ext cx="8723496" cy="4333860"/>
          </a:xfrm>
        </p:spPr>
        <p:txBody>
          <a:bodyPr>
            <a:normAutofit/>
          </a:bodyPr>
          <a:lstStyle/>
          <a:p>
            <a:pPr marL="228600">
              <a:lnSpc>
                <a:spcPct val="107000"/>
              </a:lnSpc>
              <a:spcAft>
                <a:spcPts val="8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Here, p-value = 0.99 …..</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apprx</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=1</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p-value &gt;&gt; 0.05 ……almost 99%.....so CANNOT REJECT Ho…….</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Decision : Locals do take at least 5 minutes more than metro…..</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2400" dirty="0"/>
          </a:p>
        </p:txBody>
      </p:sp>
    </p:spTree>
    <p:extLst>
      <p:ext uri="{BB962C8B-B14F-4D97-AF65-F5344CB8AC3E}">
        <p14:creationId xmlns:p14="http://schemas.microsoft.com/office/powerpoint/2010/main" val="18727346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6CA6-67BB-0CD1-D2C2-E08C8A50E6E5}"/>
              </a:ext>
            </a:extLst>
          </p:cNvPr>
          <p:cNvSpPr>
            <a:spLocks noGrp="1"/>
          </p:cNvSpPr>
          <p:nvPr>
            <p:ph type="title"/>
          </p:nvPr>
        </p:nvSpPr>
        <p:spPr>
          <a:xfrm>
            <a:off x="677334" y="298582"/>
            <a:ext cx="7570927" cy="942390"/>
          </a:xfrm>
        </p:spPr>
        <p:txBody>
          <a:bodyPr>
            <a:normAutofit fontScale="90000"/>
          </a:bodyPr>
          <a:lstStyle/>
          <a:p>
            <a:r>
              <a:rPr lang="en-US" dirty="0">
                <a:latin typeface="Arial Rounded MT Bold" panose="020F0704030504030204" pitchFamily="34" charset="0"/>
              </a:rPr>
              <a:t>ANOVA (Analysis of Variance):</a:t>
            </a:r>
            <a:endParaRPr lang="en-IN"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3B8763F8-CC87-B99D-1DA0-1D74EDC4E319}"/>
              </a:ext>
            </a:extLst>
          </p:cNvPr>
          <p:cNvSpPr>
            <a:spLocks noGrp="1"/>
          </p:cNvSpPr>
          <p:nvPr>
            <p:ph idx="1"/>
          </p:nvPr>
        </p:nvSpPr>
        <p:spPr>
          <a:xfrm>
            <a:off x="513184" y="1240972"/>
            <a:ext cx="9367934" cy="4935893"/>
          </a:xfrm>
        </p:spPr>
        <p:txBody>
          <a:bodyPr>
            <a:normAutofit/>
          </a:bodyPr>
          <a:lstStyle/>
          <a:p>
            <a:endParaRPr lang="en-US" sz="2400" b="1" i="0" dirty="0">
              <a:solidFill>
                <a:srgbClr val="0D405F"/>
              </a:solidFill>
              <a:effectLst/>
              <a:latin typeface="Inter"/>
            </a:endParaRPr>
          </a:p>
          <a:p>
            <a:r>
              <a:rPr lang="en-US" sz="2400" b="1" dirty="0">
                <a:latin typeface="Calibri" panose="020F0502020204030204" pitchFamily="34" charset="0"/>
                <a:ea typeface="Calibri" panose="020F0502020204030204" pitchFamily="34" charset="0"/>
                <a:cs typeface="Times New Roman" panose="02020603050405020304" pitchFamily="18" charset="0"/>
              </a:rPr>
              <a:t>ANOVA,</a:t>
            </a:r>
            <a:r>
              <a:rPr lang="en-US" sz="2400" dirty="0">
                <a:latin typeface="Calibri" panose="020F0502020204030204" pitchFamily="34" charset="0"/>
                <a:ea typeface="Calibri" panose="020F0502020204030204" pitchFamily="34" charset="0"/>
                <a:cs typeface="Times New Roman" panose="02020603050405020304" pitchFamily="18" charset="0"/>
              </a:rPr>
              <a:t> which stands for Analysis of Variance, is a statistical test used to analyze the difference between the means of more than two groups.</a:t>
            </a:r>
          </a:p>
          <a:p>
            <a:r>
              <a:rPr lang="en-US" sz="2400" b="1" dirty="0">
                <a:latin typeface="Calibri" panose="020F0502020204030204" pitchFamily="34" charset="0"/>
                <a:ea typeface="Calibri" panose="020F0502020204030204" pitchFamily="34" charset="0"/>
                <a:cs typeface="Times New Roman" panose="02020603050405020304" pitchFamily="18" charset="0"/>
              </a:rPr>
              <a:t>Types of ANOVA:</a:t>
            </a:r>
          </a:p>
          <a:p>
            <a:pPr>
              <a:buAutoNum type="arabicPeriod"/>
            </a:pPr>
            <a:r>
              <a:rPr lang="en-US" sz="2400" dirty="0">
                <a:latin typeface="Calibri" panose="020F0502020204030204" pitchFamily="34" charset="0"/>
                <a:ea typeface="Calibri" panose="020F0502020204030204" pitchFamily="34" charset="0"/>
                <a:cs typeface="Times New Roman" panose="02020603050405020304" pitchFamily="18" charset="0"/>
              </a:rPr>
              <a:t>One-way ANOVA</a:t>
            </a:r>
          </a:p>
          <a:p>
            <a:pPr>
              <a:buAutoNum type="arabicPeriod"/>
            </a:pPr>
            <a:r>
              <a:rPr lang="en-US" sz="2400" dirty="0">
                <a:latin typeface="Calibri" panose="020F0502020204030204" pitchFamily="34" charset="0"/>
                <a:ea typeface="Calibri" panose="020F0502020204030204" pitchFamily="34" charset="0"/>
                <a:cs typeface="Times New Roman" panose="02020603050405020304" pitchFamily="18" charset="0"/>
              </a:rPr>
              <a:t>Two-way ANOVA</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400" dirty="0">
                <a:latin typeface="Calibri" panose="020F0502020204030204" pitchFamily="34" charset="0"/>
                <a:ea typeface="Calibri" panose="020F0502020204030204" pitchFamily="34" charset="0"/>
                <a:cs typeface="Times New Roman" panose="02020603050405020304" pitchFamily="18" charset="0"/>
              </a:rPr>
              <a:t>A </a:t>
            </a:r>
            <a:r>
              <a:rPr lang="en-US" sz="2400" b="1" dirty="0">
                <a:latin typeface="Calibri" panose="020F0502020204030204" pitchFamily="34" charset="0"/>
                <a:ea typeface="Calibri" panose="020F0502020204030204" pitchFamily="34" charset="0"/>
                <a:cs typeface="Times New Roman" panose="02020603050405020304" pitchFamily="18" charset="0"/>
              </a:rPr>
              <a:t>one-way ANOVA </a:t>
            </a:r>
            <a:r>
              <a:rPr lang="en-US" sz="2400" dirty="0">
                <a:latin typeface="Calibri" panose="020F0502020204030204" pitchFamily="34" charset="0"/>
                <a:ea typeface="Calibri" panose="020F0502020204030204" pitchFamily="34" charset="0"/>
                <a:cs typeface="Times New Roman" panose="02020603050405020304" pitchFamily="18" charset="0"/>
              </a:rPr>
              <a:t>uses one independent variable , while a </a:t>
            </a:r>
            <a:r>
              <a:rPr lang="en-US" sz="2400" b="1" dirty="0">
                <a:latin typeface="Calibri" panose="020F0502020204030204" pitchFamily="34" charset="0"/>
                <a:ea typeface="Calibri" panose="020F0502020204030204" pitchFamily="34" charset="0"/>
                <a:cs typeface="Times New Roman" panose="02020603050405020304" pitchFamily="18" charset="0"/>
              </a:rPr>
              <a:t>two-way ANOVA</a:t>
            </a:r>
            <a:r>
              <a:rPr lang="en-US" sz="2400" dirty="0">
                <a:latin typeface="Calibri" panose="020F0502020204030204" pitchFamily="34" charset="0"/>
                <a:ea typeface="Calibri" panose="020F0502020204030204" pitchFamily="34" charset="0"/>
                <a:cs typeface="Times New Roman" panose="02020603050405020304" pitchFamily="18" charset="0"/>
              </a:rPr>
              <a:t> uses two independent variables.</a:t>
            </a:r>
          </a:p>
        </p:txBody>
      </p:sp>
    </p:spTree>
    <p:extLst>
      <p:ext uri="{BB962C8B-B14F-4D97-AF65-F5344CB8AC3E}">
        <p14:creationId xmlns:p14="http://schemas.microsoft.com/office/powerpoint/2010/main" val="25460593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91DB-8C05-12E9-9752-4CBF03D3392B}"/>
              </a:ext>
            </a:extLst>
          </p:cNvPr>
          <p:cNvSpPr>
            <a:spLocks noGrp="1"/>
          </p:cNvSpPr>
          <p:nvPr>
            <p:ph type="title"/>
          </p:nvPr>
        </p:nvSpPr>
        <p:spPr>
          <a:xfrm>
            <a:off x="677334" y="363894"/>
            <a:ext cx="8596668" cy="737118"/>
          </a:xfrm>
        </p:spPr>
        <p:txBody>
          <a:bodyPr>
            <a:normAutofit fontScale="90000"/>
          </a:bodyPr>
          <a:lstStyle/>
          <a:p>
            <a:r>
              <a:rPr lang="en-US" dirty="0">
                <a:latin typeface="Arial Rounded MT Bold" panose="020F0704030504030204" pitchFamily="34" charset="0"/>
              </a:rPr>
              <a:t>One-way ANOVA :</a:t>
            </a:r>
            <a:endParaRPr lang="en-IN"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6EE0C914-90F5-4B94-912E-81A196FB5B26}"/>
              </a:ext>
            </a:extLst>
          </p:cNvPr>
          <p:cNvSpPr>
            <a:spLocks noGrp="1"/>
          </p:cNvSpPr>
          <p:nvPr>
            <p:ph idx="1"/>
          </p:nvPr>
        </p:nvSpPr>
        <p:spPr>
          <a:xfrm>
            <a:off x="677334" y="1203648"/>
            <a:ext cx="10817980" cy="5561045"/>
          </a:xfrm>
        </p:spPr>
        <p:txBody>
          <a:bodyPr>
            <a:normAutofit fontScale="55000" lnSpcReduction="20000"/>
          </a:bodyPr>
          <a:lstStyle/>
          <a:p>
            <a:r>
              <a:rPr lang="en-US" sz="3100" b="1" dirty="0">
                <a:latin typeface="Calibri" panose="020F0502020204030204" pitchFamily="34" charset="0"/>
                <a:ea typeface="Calibri" panose="020F0502020204030204" pitchFamily="34" charset="0"/>
                <a:cs typeface="Times New Roman" panose="02020603050405020304" pitchFamily="18" charset="0"/>
              </a:rPr>
              <a:t>When to use a one-way ANOVA :</a:t>
            </a:r>
          </a:p>
          <a:p>
            <a:r>
              <a:rPr lang="en-US" sz="3100" dirty="0">
                <a:latin typeface="Calibri" panose="020F0502020204030204" pitchFamily="34" charset="0"/>
                <a:ea typeface="Calibri" panose="020F0502020204030204" pitchFamily="34" charset="0"/>
                <a:cs typeface="Times New Roman" panose="02020603050405020304" pitchFamily="18" charset="0"/>
              </a:rPr>
              <a:t>When you have collected data about </a:t>
            </a:r>
            <a:r>
              <a:rPr lang="en-US" sz="3100" b="1" dirty="0">
                <a:latin typeface="Calibri" panose="020F0502020204030204" pitchFamily="34" charset="0"/>
                <a:ea typeface="Calibri" panose="020F0502020204030204" pitchFamily="34" charset="0"/>
                <a:cs typeface="Times New Roman" panose="02020603050405020304" pitchFamily="18" charset="0"/>
              </a:rPr>
              <a:t>one categorical independent variable and one quantitative dependent variable. </a:t>
            </a:r>
          </a:p>
          <a:p>
            <a:r>
              <a:rPr lang="en-US" sz="3100" dirty="0">
                <a:latin typeface="Calibri" panose="020F0502020204030204" pitchFamily="34" charset="0"/>
                <a:ea typeface="Calibri" panose="020F0502020204030204" pitchFamily="34" charset="0"/>
                <a:cs typeface="Times New Roman" panose="02020603050405020304" pitchFamily="18" charset="0"/>
              </a:rPr>
              <a:t>The independent variable should have at least three levels (i.e. at least three different groups or categories).</a:t>
            </a:r>
          </a:p>
          <a:p>
            <a:r>
              <a:rPr lang="en-US" sz="3100" dirty="0">
                <a:latin typeface="Calibri" panose="020F0502020204030204" pitchFamily="34" charset="0"/>
                <a:ea typeface="Calibri" panose="020F0502020204030204" pitchFamily="34" charset="0"/>
                <a:cs typeface="Times New Roman" panose="02020603050405020304" pitchFamily="18" charset="0"/>
              </a:rPr>
              <a:t>ANOVA tells you if the dependent variable changes according to the level of the independent variable. </a:t>
            </a:r>
          </a:p>
          <a:p>
            <a:endParaRPr lang="en-US" sz="3100" dirty="0">
              <a:latin typeface="Calibri" panose="020F0502020204030204" pitchFamily="34" charset="0"/>
              <a:ea typeface="Calibri" panose="020F0502020204030204" pitchFamily="34" charset="0"/>
              <a:cs typeface="Times New Roman" panose="02020603050405020304" pitchFamily="18" charset="0"/>
            </a:endParaRPr>
          </a:p>
          <a:p>
            <a:r>
              <a:rPr lang="en-US" sz="3100" b="1" dirty="0">
                <a:latin typeface="Calibri" panose="020F0502020204030204" pitchFamily="34" charset="0"/>
                <a:ea typeface="Calibri" panose="020F0502020204030204" pitchFamily="34" charset="0"/>
                <a:cs typeface="Times New Roman" panose="02020603050405020304" pitchFamily="18" charset="0"/>
              </a:rPr>
              <a:t>So in short, one-way ANOVA used : </a:t>
            </a:r>
            <a:endParaRPr lang="en-IN" sz="3100" b="1"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buFont typeface="Wingdings 3" charset="2"/>
              <a:buAutoNum type="romanLcParenBoth"/>
            </a:pPr>
            <a:r>
              <a:rPr lang="en-US" sz="3100" dirty="0">
                <a:latin typeface="Calibri" panose="020F0502020204030204" pitchFamily="34" charset="0"/>
                <a:ea typeface="Calibri" panose="020F0502020204030204" pitchFamily="34" charset="0"/>
                <a:cs typeface="Times New Roman" panose="02020603050405020304" pitchFamily="18" charset="0"/>
              </a:rPr>
              <a:t>When we have multiple sample</a:t>
            </a:r>
            <a:endParaRPr lang="en-IN" sz="3100"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buFont typeface="Wingdings 3" charset="2"/>
              <a:buAutoNum type="romanLcParenBoth"/>
            </a:pPr>
            <a:r>
              <a:rPr lang="en-US" sz="3100" b="1" dirty="0">
                <a:latin typeface="Calibri" panose="020F0502020204030204" pitchFamily="34" charset="0"/>
                <a:ea typeface="Calibri" panose="020F0502020204030204" pitchFamily="34" charset="0"/>
                <a:cs typeface="Times New Roman" panose="02020603050405020304" pitchFamily="18" charset="0"/>
              </a:rPr>
              <a:t>Purpose : </a:t>
            </a:r>
            <a:r>
              <a:rPr lang="en-US" sz="3100" dirty="0">
                <a:latin typeface="Calibri" panose="020F0502020204030204" pitchFamily="34" charset="0"/>
                <a:ea typeface="Calibri" panose="020F0502020204030204" pitchFamily="34" charset="0"/>
                <a:cs typeface="Times New Roman" panose="02020603050405020304" pitchFamily="18" charset="0"/>
              </a:rPr>
              <a:t>to establish whether all pairs of the means can be consider as equal or not…..</a:t>
            </a:r>
          </a:p>
          <a:p>
            <a:pPr lvl="0">
              <a:lnSpc>
                <a:spcPct val="107000"/>
              </a:lnSpc>
              <a:buFont typeface="Wingdings 3" charset="2"/>
              <a:buAutoNum type="romanLcParenBoth"/>
            </a:pPr>
            <a:r>
              <a:rPr lang="en-IN" sz="3100" b="1" dirty="0">
                <a:latin typeface="Calibri" panose="020F0502020204030204" pitchFamily="34" charset="0"/>
                <a:ea typeface="Calibri" panose="020F0502020204030204" pitchFamily="34" charset="0"/>
                <a:cs typeface="Times New Roman" panose="02020603050405020304" pitchFamily="18" charset="0"/>
              </a:rPr>
              <a:t>Example :</a:t>
            </a:r>
          </a:p>
          <a:p>
            <a:pPr>
              <a:lnSpc>
                <a:spcPct val="107000"/>
              </a:lnSpc>
            </a:pPr>
            <a:r>
              <a:rPr lang="en-US" sz="3100" dirty="0">
                <a:latin typeface="Calibri" panose="020F0502020204030204" pitchFamily="34" charset="0"/>
                <a:ea typeface="Calibri" panose="020F0502020204030204" pitchFamily="34" charset="0"/>
                <a:cs typeface="Times New Roman" panose="02020603050405020304" pitchFamily="18" charset="0"/>
              </a:rPr>
              <a:t>Suppose we have 3 samples ….say A B C</a:t>
            </a:r>
            <a:endParaRPr lang="en-IN" sz="3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3100" dirty="0">
                <a:latin typeface="Calibri" panose="020F0502020204030204" pitchFamily="34" charset="0"/>
                <a:ea typeface="Calibri" panose="020F0502020204030204" pitchFamily="34" charset="0"/>
                <a:cs typeface="Times New Roman" panose="02020603050405020304" pitchFamily="18" charset="0"/>
              </a:rPr>
              <a:t>Pairs ……AB, AC and BC</a:t>
            </a:r>
          </a:p>
          <a:p>
            <a:pPr>
              <a:lnSpc>
                <a:spcPct val="107000"/>
              </a:lnSpc>
            </a:pPr>
            <a:r>
              <a:rPr lang="en-US" sz="3100" b="1" dirty="0">
                <a:latin typeface="Calibri" panose="020F0502020204030204" pitchFamily="34" charset="0"/>
                <a:ea typeface="Calibri" panose="020F0502020204030204" pitchFamily="34" charset="0"/>
                <a:cs typeface="Times New Roman" panose="02020603050405020304" pitchFamily="18" charset="0"/>
              </a:rPr>
              <a:t>So here , can we say averages of AB = BC = AC</a:t>
            </a:r>
          </a:p>
          <a:p>
            <a:pPr>
              <a:lnSpc>
                <a:spcPct val="107000"/>
              </a:lnSpc>
            </a:pPr>
            <a:r>
              <a:rPr lang="en-US" sz="3100" b="1" dirty="0">
                <a:latin typeface="Calibri" panose="020F0502020204030204" pitchFamily="34" charset="0"/>
                <a:ea typeface="Calibri" panose="020F0502020204030204" pitchFamily="34" charset="0"/>
                <a:cs typeface="Times New Roman" panose="02020603050405020304" pitchFamily="18" charset="0"/>
              </a:rPr>
              <a:t>Ho: </a:t>
            </a:r>
            <a:r>
              <a:rPr lang="en-US" sz="3100" dirty="0">
                <a:latin typeface="Calibri" panose="020F0502020204030204" pitchFamily="34" charset="0"/>
                <a:ea typeface="Calibri" panose="020F0502020204030204" pitchFamily="34" charset="0"/>
                <a:cs typeface="Times New Roman" panose="02020603050405020304" pitchFamily="18" charset="0"/>
              </a:rPr>
              <a:t>They are always constant and that is all the pairs of the means are equal….</a:t>
            </a:r>
          </a:p>
          <a:p>
            <a:pPr>
              <a:lnSpc>
                <a:spcPct val="107000"/>
              </a:lnSpc>
            </a:pPr>
            <a:r>
              <a:rPr lang="en-US" sz="3100" b="1" dirty="0">
                <a:latin typeface="Calibri" panose="020F0502020204030204" pitchFamily="34" charset="0"/>
                <a:ea typeface="Calibri" panose="020F0502020204030204" pitchFamily="34" charset="0"/>
                <a:cs typeface="Times New Roman" panose="02020603050405020304" pitchFamily="18" charset="0"/>
              </a:rPr>
              <a:t>Ha : </a:t>
            </a:r>
            <a:r>
              <a:rPr lang="en-US" sz="3100" dirty="0">
                <a:latin typeface="Calibri" panose="020F0502020204030204" pitchFamily="34" charset="0"/>
                <a:ea typeface="Calibri" panose="020F0502020204030204" pitchFamily="34" charset="0"/>
                <a:cs typeface="Times New Roman" panose="02020603050405020304" pitchFamily="18" charset="0"/>
              </a:rPr>
              <a:t>At least one pair where the means are not equal…</a:t>
            </a:r>
            <a:endParaRPr lang="en-IN" sz="31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b="0" i="0" dirty="0">
              <a:solidFill>
                <a:srgbClr val="0D405F"/>
              </a:solidFill>
              <a:effectLst/>
              <a:latin typeface="Inter"/>
            </a:endParaRPr>
          </a:p>
          <a:p>
            <a:endParaRPr lang="en-IN" dirty="0"/>
          </a:p>
        </p:txBody>
      </p:sp>
    </p:spTree>
    <p:extLst>
      <p:ext uri="{BB962C8B-B14F-4D97-AF65-F5344CB8AC3E}">
        <p14:creationId xmlns:p14="http://schemas.microsoft.com/office/powerpoint/2010/main" val="39652505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273FD-A959-766A-05F5-1CF365B27C59}"/>
              </a:ext>
            </a:extLst>
          </p:cNvPr>
          <p:cNvPicPr>
            <a:picLocks noChangeAspect="1"/>
          </p:cNvPicPr>
          <p:nvPr/>
        </p:nvPicPr>
        <p:blipFill>
          <a:blip r:embed="rId2"/>
          <a:stretch>
            <a:fillRect/>
          </a:stretch>
        </p:blipFill>
        <p:spPr>
          <a:xfrm>
            <a:off x="1524690" y="1477128"/>
            <a:ext cx="7311399" cy="4284959"/>
          </a:xfrm>
          <a:prstGeom prst="rect">
            <a:avLst/>
          </a:prstGeom>
        </p:spPr>
      </p:pic>
    </p:spTree>
    <p:extLst>
      <p:ext uri="{BB962C8B-B14F-4D97-AF65-F5344CB8AC3E}">
        <p14:creationId xmlns:p14="http://schemas.microsoft.com/office/powerpoint/2010/main" val="9241188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0F071-3264-82EB-C4D0-931D16CB7102}"/>
              </a:ext>
            </a:extLst>
          </p:cNvPr>
          <p:cNvPicPr>
            <a:picLocks noChangeAspect="1"/>
          </p:cNvPicPr>
          <p:nvPr/>
        </p:nvPicPr>
        <p:blipFill>
          <a:blip r:embed="rId2"/>
          <a:stretch>
            <a:fillRect/>
          </a:stretch>
        </p:blipFill>
        <p:spPr>
          <a:xfrm>
            <a:off x="3402650" y="623018"/>
            <a:ext cx="2839529" cy="5787310"/>
          </a:xfrm>
          <a:prstGeom prst="rect">
            <a:avLst/>
          </a:prstGeom>
        </p:spPr>
      </p:pic>
    </p:spTree>
    <p:extLst>
      <p:ext uri="{BB962C8B-B14F-4D97-AF65-F5344CB8AC3E}">
        <p14:creationId xmlns:p14="http://schemas.microsoft.com/office/powerpoint/2010/main" val="33952909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53320F-CC87-C79D-3EB1-AC2424D0CC40}"/>
              </a:ext>
            </a:extLst>
          </p:cNvPr>
          <p:cNvSpPr>
            <a:spLocks noGrp="1"/>
          </p:cNvSpPr>
          <p:nvPr>
            <p:ph idx="1"/>
          </p:nvPr>
        </p:nvSpPr>
        <p:spPr>
          <a:xfrm>
            <a:off x="677333" y="786063"/>
            <a:ext cx="9461277" cy="5518484"/>
          </a:xfrm>
        </p:spPr>
        <p:txBody>
          <a:bodyPr>
            <a:normAutofit lnSpcReduction="10000"/>
          </a:bodyPr>
          <a:lstStyle/>
          <a:p>
            <a:pPr marL="457200">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Here last column is nothing but your p-value(PR)…..i.e. 0.001545…this p-value is calculated on the basis of test statistics (here F)…..which has been converted into p-value….</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52 and In 53 are important….basically (step 4)….</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p-value &lt; 0.05…..REJECT…..</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39456F06-EB69-6D82-E8AA-F483B3E5387E}"/>
              </a:ext>
            </a:extLst>
          </p:cNvPr>
          <p:cNvPicPr>
            <a:picLocks noChangeAspect="1"/>
          </p:cNvPicPr>
          <p:nvPr/>
        </p:nvPicPr>
        <p:blipFill>
          <a:blip r:embed="rId2"/>
          <a:stretch>
            <a:fillRect/>
          </a:stretch>
        </p:blipFill>
        <p:spPr>
          <a:xfrm>
            <a:off x="852056" y="279278"/>
            <a:ext cx="6845700" cy="4006092"/>
          </a:xfrm>
          <a:prstGeom prst="rect">
            <a:avLst/>
          </a:prstGeom>
        </p:spPr>
      </p:pic>
    </p:spTree>
    <p:extLst>
      <p:ext uri="{BB962C8B-B14F-4D97-AF65-F5344CB8AC3E}">
        <p14:creationId xmlns:p14="http://schemas.microsoft.com/office/powerpoint/2010/main" val="13978251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05185-96BB-1FDA-6A05-DEE7C20C6A46}"/>
              </a:ext>
            </a:extLst>
          </p:cNvPr>
          <p:cNvSpPr>
            <a:spLocks noGrp="1"/>
          </p:cNvSpPr>
          <p:nvPr>
            <p:ph type="title"/>
          </p:nvPr>
        </p:nvSpPr>
        <p:spPr>
          <a:xfrm>
            <a:off x="677334" y="167952"/>
            <a:ext cx="7981474" cy="648686"/>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77681F33-944A-A61B-33DF-1755D877EE4B}"/>
              </a:ext>
            </a:extLst>
          </p:cNvPr>
          <p:cNvSpPr>
            <a:spLocks noGrp="1"/>
          </p:cNvSpPr>
          <p:nvPr>
            <p:ph idx="1"/>
          </p:nvPr>
        </p:nvSpPr>
        <p:spPr/>
        <p:txBody>
          <a:bodyPr>
            <a:normAutofit/>
          </a:bodyPr>
          <a:lstStyle/>
          <a:p>
            <a:r>
              <a:rPr lang="en-US" sz="2300" b="1" dirty="0">
                <a:latin typeface="Calibri" panose="020F0502020204030204" pitchFamily="34" charset="0"/>
                <a:ea typeface="Calibri" panose="020F0502020204030204" pitchFamily="34" charset="0"/>
                <a:cs typeface="Times New Roman" panose="02020603050405020304" pitchFamily="18" charset="0"/>
              </a:rPr>
              <a:t>The ANOVA output provides an estimate of how much variation in the dependent variable that can be explained by the independent variable.</a:t>
            </a:r>
          </a:p>
          <a:p>
            <a:pPr algn="l">
              <a:buFont typeface="Arial" panose="020B0604020202020204" pitchFamily="34" charset="0"/>
              <a:buChar char="•"/>
            </a:pPr>
            <a:r>
              <a:rPr lang="en-US" sz="2300" b="1" dirty="0">
                <a:latin typeface="Calibri" panose="020F0502020204030204" pitchFamily="34" charset="0"/>
                <a:ea typeface="Calibri" panose="020F0502020204030204" pitchFamily="34" charset="0"/>
                <a:cs typeface="Times New Roman" panose="02020603050405020304" pitchFamily="18" charset="0"/>
              </a:rPr>
              <a:t>The first column </a:t>
            </a:r>
            <a:r>
              <a:rPr lang="en-US" sz="2300" dirty="0">
                <a:latin typeface="Calibri" panose="020F0502020204030204" pitchFamily="34" charset="0"/>
                <a:ea typeface="Calibri" panose="020F0502020204030204" pitchFamily="34" charset="0"/>
                <a:cs typeface="Times New Roman" panose="02020603050405020304" pitchFamily="18" charset="0"/>
              </a:rPr>
              <a:t>lists the independent variable along with the model residuals (aka the model error).</a:t>
            </a:r>
          </a:p>
          <a:p>
            <a:pPr algn="l">
              <a:buFont typeface="Arial" panose="020B0604020202020204" pitchFamily="34" charset="0"/>
              <a:buChar char="•"/>
            </a:pPr>
            <a:r>
              <a:rPr lang="en-US" sz="2300" b="1" dirty="0">
                <a:latin typeface="Calibri" panose="020F0502020204030204" pitchFamily="34" charset="0"/>
                <a:ea typeface="Calibri" panose="020F0502020204030204" pitchFamily="34" charset="0"/>
                <a:cs typeface="Times New Roman" panose="02020603050405020304" pitchFamily="18" charset="0"/>
              </a:rPr>
              <a:t>The </a:t>
            </a:r>
            <a:r>
              <a:rPr lang="en-US" sz="2300" b="1" dirty="0" err="1">
                <a:latin typeface="Calibri" panose="020F0502020204030204" pitchFamily="34" charset="0"/>
                <a:ea typeface="Calibri" panose="020F0502020204030204" pitchFamily="34" charset="0"/>
                <a:cs typeface="Times New Roman" panose="02020603050405020304" pitchFamily="18" charset="0"/>
              </a:rPr>
              <a:t>Df</a:t>
            </a:r>
            <a:r>
              <a:rPr lang="en-US" sz="2300" b="1" dirty="0">
                <a:latin typeface="Calibri" panose="020F0502020204030204" pitchFamily="34" charset="0"/>
                <a:ea typeface="Calibri" panose="020F0502020204030204" pitchFamily="34" charset="0"/>
                <a:cs typeface="Times New Roman" panose="02020603050405020304" pitchFamily="18" charset="0"/>
              </a:rPr>
              <a:t> column </a:t>
            </a:r>
            <a:r>
              <a:rPr lang="en-US" sz="2300" dirty="0">
                <a:latin typeface="Calibri" panose="020F0502020204030204" pitchFamily="34" charset="0"/>
                <a:ea typeface="Calibri" panose="020F0502020204030204" pitchFamily="34" charset="0"/>
                <a:cs typeface="Times New Roman" panose="02020603050405020304" pitchFamily="18" charset="0"/>
              </a:rPr>
              <a:t>displays the </a:t>
            </a:r>
            <a:r>
              <a:rPr lang="en-US" sz="2300" b="1" dirty="0">
                <a:latin typeface="Calibri" panose="020F0502020204030204" pitchFamily="34" charset="0"/>
                <a:ea typeface="Calibri" panose="020F0502020204030204" pitchFamily="34" charset="0"/>
                <a:cs typeface="Times New Roman" panose="02020603050405020304" pitchFamily="18" charset="0"/>
              </a:rPr>
              <a:t>degrees of freedom </a:t>
            </a:r>
            <a:r>
              <a:rPr lang="en-US" sz="2300" dirty="0">
                <a:latin typeface="Calibri" panose="020F0502020204030204" pitchFamily="34" charset="0"/>
                <a:ea typeface="Calibri" panose="020F0502020204030204" pitchFamily="34" charset="0"/>
                <a:cs typeface="Times New Roman" panose="02020603050405020304" pitchFamily="18" charset="0"/>
              </a:rPr>
              <a:t>for the independent variable (calculated by taking the number of levels within the variable and subtracting 1), and the degrees of freedom for the residuals (calculated by taking the total number of observations minus 1, then subtracting the number of levels in each of the independent variables).</a:t>
            </a:r>
          </a:p>
          <a:p>
            <a:endParaRPr lang="en-IN" dirty="0"/>
          </a:p>
        </p:txBody>
      </p:sp>
      <p:pic>
        <p:nvPicPr>
          <p:cNvPr id="5" name="Picture 4">
            <a:extLst>
              <a:ext uri="{FF2B5EF4-FFF2-40B4-BE49-F238E27FC236}">
                <a16:creationId xmlns:a16="http://schemas.microsoft.com/office/drawing/2014/main" id="{6CFE55DA-F983-E2D3-C3E4-5181807397CA}"/>
              </a:ext>
            </a:extLst>
          </p:cNvPr>
          <p:cNvPicPr>
            <a:picLocks noChangeAspect="1"/>
          </p:cNvPicPr>
          <p:nvPr/>
        </p:nvPicPr>
        <p:blipFill>
          <a:blip r:embed="rId2"/>
          <a:stretch>
            <a:fillRect/>
          </a:stretch>
        </p:blipFill>
        <p:spPr>
          <a:xfrm>
            <a:off x="1994537" y="1008611"/>
            <a:ext cx="5962261" cy="960005"/>
          </a:xfrm>
          <a:prstGeom prst="rect">
            <a:avLst/>
          </a:prstGeom>
        </p:spPr>
      </p:pic>
    </p:spTree>
    <p:extLst>
      <p:ext uri="{BB962C8B-B14F-4D97-AF65-F5344CB8AC3E}">
        <p14:creationId xmlns:p14="http://schemas.microsoft.com/office/powerpoint/2010/main" val="15416835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05185-96BB-1FDA-6A05-DEE7C20C6A46}"/>
              </a:ext>
            </a:extLst>
          </p:cNvPr>
          <p:cNvSpPr>
            <a:spLocks noGrp="1"/>
          </p:cNvSpPr>
          <p:nvPr>
            <p:ph type="title"/>
          </p:nvPr>
        </p:nvSpPr>
        <p:spPr>
          <a:xfrm>
            <a:off x="677334" y="167952"/>
            <a:ext cx="7981474" cy="648686"/>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77681F33-944A-A61B-33DF-1755D877EE4B}"/>
              </a:ext>
            </a:extLst>
          </p:cNvPr>
          <p:cNvSpPr>
            <a:spLocks noGrp="1"/>
          </p:cNvSpPr>
          <p:nvPr>
            <p:ph idx="1"/>
          </p:nvPr>
        </p:nvSpPr>
        <p:spPr>
          <a:xfrm>
            <a:off x="677333" y="2160589"/>
            <a:ext cx="9493033" cy="4072260"/>
          </a:xfrm>
        </p:spPr>
        <p:txBody>
          <a:bodyPr>
            <a:normAutofit fontScale="92500" lnSpcReduction="10000"/>
          </a:bodyPr>
          <a:lstStyle/>
          <a:p>
            <a:pPr algn="l">
              <a:buFont typeface="Arial" panose="020B0604020202020204" pitchFamily="34" charset="0"/>
              <a:buChar char="•"/>
            </a:pPr>
            <a:r>
              <a:rPr lang="en-US" sz="2300" b="1" dirty="0">
                <a:latin typeface="Calibri" panose="020F0502020204030204" pitchFamily="34" charset="0"/>
                <a:ea typeface="Calibri" panose="020F0502020204030204" pitchFamily="34" charset="0"/>
                <a:cs typeface="Times New Roman" panose="02020603050405020304" pitchFamily="18" charset="0"/>
              </a:rPr>
              <a:t>The Sum Sq column </a:t>
            </a:r>
            <a:r>
              <a:rPr lang="en-US" sz="2300" dirty="0">
                <a:latin typeface="Calibri" panose="020F0502020204030204" pitchFamily="34" charset="0"/>
                <a:ea typeface="Calibri" panose="020F0502020204030204" pitchFamily="34" charset="0"/>
                <a:cs typeface="Times New Roman" panose="02020603050405020304" pitchFamily="18" charset="0"/>
              </a:rPr>
              <a:t>displays the sum of squares (a.k.a. the total variation) between the group means and the overall mean explained by that variable. The sum of squares for the </a:t>
            </a:r>
            <a:r>
              <a:rPr lang="en-US" sz="2300" dirty="0" err="1">
                <a:latin typeface="Calibri" panose="020F0502020204030204" pitchFamily="34" charset="0"/>
                <a:ea typeface="Calibri" panose="020F0502020204030204" pitchFamily="34" charset="0"/>
                <a:cs typeface="Times New Roman" panose="02020603050405020304" pitchFamily="18" charset="0"/>
              </a:rPr>
              <a:t>SampleID</a:t>
            </a:r>
            <a:r>
              <a:rPr lang="en-US" sz="2300" dirty="0">
                <a:latin typeface="Calibri" panose="020F0502020204030204" pitchFamily="34" charset="0"/>
                <a:ea typeface="Calibri" panose="020F0502020204030204" pitchFamily="34" charset="0"/>
                <a:cs typeface="Times New Roman" panose="02020603050405020304" pitchFamily="18" charset="0"/>
              </a:rPr>
              <a:t> is 111.0, while the sum of squares of the residuals is 81.0</a:t>
            </a:r>
          </a:p>
          <a:p>
            <a:pPr algn="l">
              <a:buFont typeface="Arial" panose="020B0604020202020204" pitchFamily="34" charset="0"/>
              <a:buChar char="•"/>
            </a:pPr>
            <a:r>
              <a:rPr lang="en-US" sz="2300" b="1" dirty="0">
                <a:latin typeface="Calibri" panose="020F0502020204030204" pitchFamily="34" charset="0"/>
                <a:ea typeface="Calibri" panose="020F0502020204030204" pitchFamily="34" charset="0"/>
                <a:cs typeface="Times New Roman" panose="02020603050405020304" pitchFamily="18" charset="0"/>
              </a:rPr>
              <a:t>The Mean Sq column </a:t>
            </a:r>
            <a:r>
              <a:rPr lang="en-US" sz="2300" dirty="0">
                <a:latin typeface="Calibri" panose="020F0502020204030204" pitchFamily="34" charset="0"/>
                <a:ea typeface="Calibri" panose="020F0502020204030204" pitchFamily="34" charset="0"/>
                <a:cs typeface="Times New Roman" panose="02020603050405020304" pitchFamily="18" charset="0"/>
              </a:rPr>
              <a:t>is the mean of the sum of squares, which is calculated by dividing the sum of squares by the degrees of freedom.</a:t>
            </a:r>
          </a:p>
          <a:p>
            <a:pPr algn="l">
              <a:buFont typeface="Arial" panose="020B0604020202020204" pitchFamily="34" charset="0"/>
              <a:buChar char="•"/>
            </a:pPr>
            <a:r>
              <a:rPr lang="en-US" sz="2300" b="1" dirty="0">
                <a:latin typeface="Calibri" panose="020F0502020204030204" pitchFamily="34" charset="0"/>
                <a:ea typeface="Calibri" panose="020F0502020204030204" pitchFamily="34" charset="0"/>
                <a:cs typeface="Times New Roman" panose="02020603050405020304" pitchFamily="18" charset="0"/>
              </a:rPr>
              <a:t>The F value column </a:t>
            </a:r>
            <a:r>
              <a:rPr lang="en-US" sz="2300" dirty="0">
                <a:latin typeface="Calibri" panose="020F0502020204030204" pitchFamily="34" charset="0"/>
                <a:ea typeface="Calibri" panose="020F0502020204030204" pitchFamily="34" charset="0"/>
                <a:cs typeface="Times New Roman" panose="02020603050405020304" pitchFamily="18" charset="0"/>
              </a:rPr>
              <a:t>is the test statistic from the </a:t>
            </a:r>
            <a:r>
              <a:rPr lang="en-US" sz="2300" b="1" dirty="0">
                <a:latin typeface="Calibri" panose="020F0502020204030204" pitchFamily="34" charset="0"/>
                <a:ea typeface="Calibri" panose="020F0502020204030204" pitchFamily="34" charset="0"/>
                <a:cs typeface="Times New Roman" panose="02020603050405020304" pitchFamily="18" charset="0"/>
              </a:rPr>
              <a:t>F test: </a:t>
            </a:r>
            <a:r>
              <a:rPr lang="en-US" sz="2300" dirty="0">
                <a:latin typeface="Calibri" panose="020F0502020204030204" pitchFamily="34" charset="0"/>
                <a:ea typeface="Calibri" panose="020F0502020204030204" pitchFamily="34" charset="0"/>
                <a:cs typeface="Times New Roman" panose="02020603050405020304" pitchFamily="18" charset="0"/>
              </a:rPr>
              <a:t>the mean square of each independent variable divided by the mean square of the residuals. </a:t>
            </a:r>
          </a:p>
          <a:p>
            <a:pPr algn="l">
              <a:buFont typeface="Arial" panose="020B0604020202020204" pitchFamily="34" charset="0"/>
              <a:buChar char="•"/>
            </a:pPr>
            <a:r>
              <a:rPr lang="en-US" sz="2300" dirty="0">
                <a:latin typeface="Calibri" panose="020F0502020204030204" pitchFamily="34" charset="0"/>
                <a:ea typeface="Calibri" panose="020F0502020204030204" pitchFamily="34" charset="0"/>
                <a:cs typeface="Times New Roman" panose="02020603050405020304" pitchFamily="18" charset="0"/>
              </a:rPr>
              <a:t>The larger the F value, the more likely it is that the variation associated with the independent variable is real and not due to chance.</a:t>
            </a:r>
          </a:p>
          <a:p>
            <a:pPr algn="l">
              <a:buFont typeface="Arial" panose="020B0604020202020204" pitchFamily="34" charset="0"/>
              <a:buChar char="•"/>
            </a:pPr>
            <a:r>
              <a:rPr lang="en-US" sz="2300" b="1" dirty="0">
                <a:latin typeface="Calibri" panose="020F0502020204030204" pitchFamily="34" charset="0"/>
                <a:ea typeface="Calibri" panose="020F0502020204030204" pitchFamily="34" charset="0"/>
                <a:cs typeface="Times New Roman" panose="02020603050405020304" pitchFamily="18" charset="0"/>
              </a:rPr>
              <a:t>The </a:t>
            </a:r>
            <a:r>
              <a:rPr lang="en-US" sz="2300" b="1" dirty="0" err="1">
                <a:latin typeface="Calibri" panose="020F0502020204030204" pitchFamily="34" charset="0"/>
                <a:ea typeface="Calibri" panose="020F0502020204030204" pitchFamily="34" charset="0"/>
                <a:cs typeface="Times New Roman" panose="02020603050405020304" pitchFamily="18" charset="0"/>
              </a:rPr>
              <a:t>Pr</a:t>
            </a:r>
            <a:r>
              <a:rPr lang="en-US" sz="2300" b="1" dirty="0">
                <a:latin typeface="Calibri" panose="020F0502020204030204" pitchFamily="34" charset="0"/>
                <a:ea typeface="Calibri" panose="020F0502020204030204" pitchFamily="34" charset="0"/>
                <a:cs typeface="Times New Roman" panose="02020603050405020304" pitchFamily="18" charset="0"/>
              </a:rPr>
              <a:t>(&gt;F) column </a:t>
            </a:r>
            <a:r>
              <a:rPr lang="en-US" sz="2300" dirty="0">
                <a:latin typeface="Calibri" panose="020F0502020204030204" pitchFamily="34" charset="0"/>
                <a:ea typeface="Calibri" panose="020F0502020204030204" pitchFamily="34" charset="0"/>
                <a:cs typeface="Times New Roman" panose="02020603050405020304" pitchFamily="18" charset="0"/>
              </a:rPr>
              <a:t>is the p value of the F statistic. This shows how likely it is that the F value calculated from the test would have occurred if the Null hypothesis of no difference among group means were true.</a:t>
            </a:r>
          </a:p>
          <a:p>
            <a:endParaRPr lang="en-IN" dirty="0"/>
          </a:p>
        </p:txBody>
      </p:sp>
      <p:pic>
        <p:nvPicPr>
          <p:cNvPr id="5" name="Picture 4">
            <a:extLst>
              <a:ext uri="{FF2B5EF4-FFF2-40B4-BE49-F238E27FC236}">
                <a16:creationId xmlns:a16="http://schemas.microsoft.com/office/drawing/2014/main" id="{6CFE55DA-F983-E2D3-C3E4-5181807397CA}"/>
              </a:ext>
            </a:extLst>
          </p:cNvPr>
          <p:cNvPicPr>
            <a:picLocks noChangeAspect="1"/>
          </p:cNvPicPr>
          <p:nvPr/>
        </p:nvPicPr>
        <p:blipFill>
          <a:blip r:embed="rId2"/>
          <a:stretch>
            <a:fillRect/>
          </a:stretch>
        </p:blipFill>
        <p:spPr>
          <a:xfrm>
            <a:off x="1994537" y="1008611"/>
            <a:ext cx="5962261" cy="960005"/>
          </a:xfrm>
          <a:prstGeom prst="rect">
            <a:avLst/>
          </a:prstGeom>
        </p:spPr>
      </p:pic>
    </p:spTree>
    <p:extLst>
      <p:ext uri="{BB962C8B-B14F-4D97-AF65-F5344CB8AC3E}">
        <p14:creationId xmlns:p14="http://schemas.microsoft.com/office/powerpoint/2010/main" val="2727516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BE52828-8089-1E05-CD6E-F0846742413D}"/>
              </a:ext>
            </a:extLst>
          </p:cNvPr>
          <p:cNvPicPr>
            <a:picLocks noGrp="1" noChangeAspect="1"/>
          </p:cNvPicPr>
          <p:nvPr>
            <p:ph idx="4294967295"/>
          </p:nvPr>
        </p:nvPicPr>
        <p:blipFill>
          <a:blip r:embed="rId2"/>
          <a:stretch>
            <a:fillRect/>
          </a:stretch>
        </p:blipFill>
        <p:spPr>
          <a:xfrm>
            <a:off x="0" y="854075"/>
            <a:ext cx="10728325" cy="4981575"/>
          </a:xfrm>
        </p:spPr>
      </p:pic>
    </p:spTree>
    <p:extLst>
      <p:ext uri="{BB962C8B-B14F-4D97-AF65-F5344CB8AC3E}">
        <p14:creationId xmlns:p14="http://schemas.microsoft.com/office/powerpoint/2010/main" val="33795192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9D256-1F28-C537-0D14-DA1F0C789358}"/>
              </a:ext>
            </a:extLst>
          </p:cNvPr>
          <p:cNvSpPr>
            <a:spLocks noGrp="1"/>
          </p:cNvSpPr>
          <p:nvPr>
            <p:ph type="title"/>
          </p:nvPr>
        </p:nvSpPr>
        <p:spPr>
          <a:xfrm>
            <a:off x="746448" y="457200"/>
            <a:ext cx="8527553" cy="793102"/>
          </a:xfrm>
        </p:spPr>
        <p:txBody>
          <a:bodyPr>
            <a:normAutofit fontScale="90000"/>
          </a:bodyPr>
          <a:lstStyle/>
          <a:p>
            <a:r>
              <a:rPr lang="en-US" dirty="0">
                <a:latin typeface="Arial Rounded MT Bold" panose="020F0704030504030204" pitchFamily="34" charset="0"/>
              </a:rPr>
              <a:t>Tukey Test :</a:t>
            </a:r>
            <a:endParaRPr lang="en-IN"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1191500C-BAE8-67C2-0F3F-5B0A4066B2B2}"/>
              </a:ext>
            </a:extLst>
          </p:cNvPr>
          <p:cNvSpPr>
            <a:spLocks noGrp="1"/>
          </p:cNvSpPr>
          <p:nvPr>
            <p:ph idx="1"/>
          </p:nvPr>
        </p:nvSpPr>
        <p:spPr>
          <a:xfrm>
            <a:off x="671804" y="1576873"/>
            <a:ext cx="9330612" cy="4711960"/>
          </a:xfrm>
        </p:spPr>
        <p:txBody>
          <a:bodyPr>
            <a:normAutofit/>
          </a:bodyPr>
          <a:lstStyle/>
          <a:p>
            <a:pPr marL="457200">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W</a:t>
            </a:r>
            <a:r>
              <a:rPr lang="en-US" sz="2400" dirty="0">
                <a:effectLst/>
                <a:latin typeface="Calibri" panose="020F0502020204030204" pitchFamily="34" charset="0"/>
                <a:ea typeface="Calibri" panose="020F0502020204030204" pitchFamily="34" charset="0"/>
                <a:cs typeface="Times New Roman" panose="02020603050405020304" pitchFamily="18" charset="0"/>
              </a:rPr>
              <a:t>e cannot compare all the 3 at the same time…the comparison will always happen pairwise…..A with B, B with C and A with C…..</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spcAft>
                <a:spcPts val="800"/>
              </a:spcAft>
              <a:buNone/>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Which are those pair or pairs where the averages are not equal?</a:t>
            </a:r>
            <a:endParaRPr lang="en-IN" sz="24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Ans :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tukey</a:t>
            </a:r>
            <a:r>
              <a:rPr lang="en-US" sz="2400" dirty="0">
                <a:effectLst/>
                <a:latin typeface="Calibri" panose="020F0502020204030204" pitchFamily="34" charset="0"/>
                <a:ea typeface="Calibri" panose="020F0502020204030204" pitchFamily="34" charset="0"/>
                <a:cs typeface="Times New Roman" panose="02020603050405020304" pitchFamily="18" charset="0"/>
              </a:rPr>
              <a:t> test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pairwise_tukeyhsd</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2400" dirty="0" err="1">
                <a:effectLst/>
                <a:latin typeface="Calibri" panose="020F0502020204030204" pitchFamily="34" charset="0"/>
                <a:ea typeface="Calibri" panose="020F0502020204030204" pitchFamily="34" charset="0"/>
                <a:cs typeface="Times New Roman" panose="02020603050405020304" pitchFamily="18" charset="0"/>
              </a:rPr>
              <a:t>df.Values</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response</a:t>
            </a:r>
            <a:endParaRPr lang="en-IN" sz="2400" b="1"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2400" dirty="0" err="1">
                <a:effectLst/>
                <a:latin typeface="Calibri" panose="020F0502020204030204" pitchFamily="34" charset="0"/>
                <a:ea typeface="Calibri" panose="020F0502020204030204" pitchFamily="34" charset="0"/>
                <a:cs typeface="Times New Roman" panose="02020603050405020304" pitchFamily="18" charset="0"/>
              </a:rPr>
              <a:t>df.SampId</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Groups</a:t>
            </a:r>
            <a:endParaRPr lang="en-IN" sz="2400" b="1" dirty="0"/>
          </a:p>
        </p:txBody>
      </p:sp>
    </p:spTree>
    <p:extLst>
      <p:ext uri="{BB962C8B-B14F-4D97-AF65-F5344CB8AC3E}">
        <p14:creationId xmlns:p14="http://schemas.microsoft.com/office/powerpoint/2010/main" val="24900213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326BE1-A485-9681-3506-12CDB94757F9}"/>
              </a:ext>
            </a:extLst>
          </p:cNvPr>
          <p:cNvPicPr>
            <a:picLocks noChangeAspect="1"/>
          </p:cNvPicPr>
          <p:nvPr/>
        </p:nvPicPr>
        <p:blipFill>
          <a:blip r:embed="rId2"/>
          <a:stretch>
            <a:fillRect/>
          </a:stretch>
        </p:blipFill>
        <p:spPr>
          <a:xfrm>
            <a:off x="1121526" y="1177457"/>
            <a:ext cx="7815173" cy="4206305"/>
          </a:xfrm>
          <a:prstGeom prst="rect">
            <a:avLst/>
          </a:prstGeom>
        </p:spPr>
      </p:pic>
    </p:spTree>
    <p:extLst>
      <p:ext uri="{BB962C8B-B14F-4D97-AF65-F5344CB8AC3E}">
        <p14:creationId xmlns:p14="http://schemas.microsoft.com/office/powerpoint/2010/main" val="36706674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7DB1E-003D-8BEB-2932-CD1DD225E08F}"/>
              </a:ext>
            </a:extLst>
          </p:cNvPr>
          <p:cNvSpPr>
            <a:spLocks noGrp="1"/>
          </p:cNvSpPr>
          <p:nvPr>
            <p:ph type="title"/>
          </p:nvPr>
        </p:nvSpPr>
        <p:spPr>
          <a:xfrm>
            <a:off x="677334" y="609600"/>
            <a:ext cx="8596668" cy="207038"/>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1A623319-624A-4103-5A60-B6C0257E9D97}"/>
              </a:ext>
            </a:extLst>
          </p:cNvPr>
          <p:cNvSpPr>
            <a:spLocks noGrp="1"/>
          </p:cNvSpPr>
          <p:nvPr>
            <p:ph idx="1"/>
          </p:nvPr>
        </p:nvSpPr>
        <p:spPr>
          <a:xfrm>
            <a:off x="597159" y="816638"/>
            <a:ext cx="10006673" cy="5808751"/>
          </a:xfrm>
        </p:spPr>
        <p:txBody>
          <a:bodyPr>
            <a:normAutofit fontScale="92500" lnSpcReduction="10000"/>
          </a:bodyPr>
          <a:lstStyle/>
          <a:p>
            <a:pPr marL="457200">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spcAft>
                <a:spcPts val="80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Consider first row…….</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1</a:t>
            </a:r>
            <a:r>
              <a:rPr lang="en-US" sz="1800" b="1" baseline="30000" dirty="0">
                <a:effectLst/>
                <a:latin typeface="Calibri" panose="020F0502020204030204" pitchFamily="34" charset="0"/>
                <a:ea typeface="Calibri" panose="020F0502020204030204" pitchFamily="34" charset="0"/>
                <a:cs typeface="Times New Roman" panose="02020603050405020304" pitchFamily="18" charset="0"/>
              </a:rPr>
              <a:t>st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2 columns are pair of samples….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Meandiff</a:t>
            </a:r>
            <a:r>
              <a:rPr lang="en-US" sz="1800" b="1" dirty="0">
                <a:effectLst/>
                <a:latin typeface="Calibri" panose="020F0502020204030204" pitchFamily="34" charset="0"/>
                <a:ea typeface="Calibri" panose="020F0502020204030204" pitchFamily="34" charset="0"/>
                <a:cs typeface="Times New Roman" panose="02020603050405020304" pitchFamily="18" charset="0"/>
              </a:rPr>
              <a:t>……shows difference between 1</a:t>
            </a:r>
            <a:r>
              <a:rPr lang="en-US" sz="1800" b="1" baseline="30000" dirty="0">
                <a:effectLst/>
                <a:latin typeface="Calibri" panose="020F0502020204030204" pitchFamily="34" charset="0"/>
                <a:ea typeface="Calibri" panose="020F0502020204030204" pitchFamily="34" charset="0"/>
                <a:cs typeface="Times New Roman" panose="02020603050405020304" pitchFamily="18" charset="0"/>
              </a:rPr>
              <a:t>st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2 columns…. i.e.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SampA</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SampB</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 - 0.5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Ho : internally mean of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SampA</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SampB</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are equal to each other…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Here p-value = 0.9 &gt; 0.05……that means No REJECTION….so Rejection = False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This diff is only for sample…if I go for population diff….. then that diff could be anything between -3.9(-4) and 2.98(3)….(lower and upper…see above)</a:t>
            </a:r>
          </a:p>
          <a:p>
            <a:pPr marL="457200">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F947EBEA-02B3-552C-BA53-A3AC836C4548}"/>
              </a:ext>
            </a:extLst>
          </p:cNvPr>
          <p:cNvPicPr>
            <a:picLocks noChangeAspect="1"/>
          </p:cNvPicPr>
          <p:nvPr/>
        </p:nvPicPr>
        <p:blipFill>
          <a:blip r:embed="rId2"/>
          <a:stretch>
            <a:fillRect/>
          </a:stretch>
        </p:blipFill>
        <p:spPr>
          <a:xfrm>
            <a:off x="1702674" y="816638"/>
            <a:ext cx="6834835" cy="2203564"/>
          </a:xfrm>
          <a:prstGeom prst="rect">
            <a:avLst/>
          </a:prstGeom>
        </p:spPr>
      </p:pic>
    </p:spTree>
    <p:extLst>
      <p:ext uri="{BB962C8B-B14F-4D97-AF65-F5344CB8AC3E}">
        <p14:creationId xmlns:p14="http://schemas.microsoft.com/office/powerpoint/2010/main" val="5976511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7DB1E-003D-8BEB-2932-CD1DD225E08F}"/>
              </a:ext>
            </a:extLst>
          </p:cNvPr>
          <p:cNvSpPr>
            <a:spLocks noGrp="1"/>
          </p:cNvSpPr>
          <p:nvPr>
            <p:ph type="title"/>
          </p:nvPr>
        </p:nvSpPr>
        <p:spPr>
          <a:xfrm>
            <a:off x="677334" y="609600"/>
            <a:ext cx="8596668" cy="207038"/>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1A623319-624A-4103-5A60-B6C0257E9D97}"/>
              </a:ext>
            </a:extLst>
          </p:cNvPr>
          <p:cNvSpPr>
            <a:spLocks noGrp="1"/>
          </p:cNvSpPr>
          <p:nvPr>
            <p:ph idx="1"/>
          </p:nvPr>
        </p:nvSpPr>
        <p:spPr>
          <a:xfrm>
            <a:off x="677334" y="1219201"/>
            <a:ext cx="9926498" cy="5406188"/>
          </a:xfrm>
        </p:spPr>
        <p:txBody>
          <a:bodyPr>
            <a:normAutofit/>
          </a:bodyPr>
          <a:lstStyle/>
          <a:p>
            <a:pPr marL="457200">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Now consider In 16…….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SampA</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SampB</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 -0.5 and interval is between -4 and 3(lower and upper column)</a:t>
            </a:r>
          </a:p>
          <a:p>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1" dirty="0">
              <a:latin typeface="Calibri" panose="020F0502020204030204" pitchFamily="34" charset="0"/>
              <a:ea typeface="Calibri" panose="020F0502020204030204" pitchFamily="34" charset="0"/>
              <a:cs typeface="Times New Roman" panose="02020603050405020304" pitchFamily="18" charset="0"/>
            </a:endParaRP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So 0 can be between -4 and 3…….chances of diff between A and B = 0 may happen…..So we cannot reject that Ho….NO REJECTION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F947EBEA-02B3-552C-BA53-A3AC836C4548}"/>
              </a:ext>
            </a:extLst>
          </p:cNvPr>
          <p:cNvPicPr>
            <a:picLocks noChangeAspect="1"/>
          </p:cNvPicPr>
          <p:nvPr/>
        </p:nvPicPr>
        <p:blipFill>
          <a:blip r:embed="rId2"/>
          <a:stretch>
            <a:fillRect/>
          </a:stretch>
        </p:blipFill>
        <p:spPr>
          <a:xfrm>
            <a:off x="1422756" y="1296955"/>
            <a:ext cx="6834835" cy="2203564"/>
          </a:xfrm>
          <a:prstGeom prst="rect">
            <a:avLst/>
          </a:prstGeom>
        </p:spPr>
      </p:pic>
      <p:pic>
        <p:nvPicPr>
          <p:cNvPr id="5" name="Picture 4">
            <a:extLst>
              <a:ext uri="{FF2B5EF4-FFF2-40B4-BE49-F238E27FC236}">
                <a16:creationId xmlns:a16="http://schemas.microsoft.com/office/drawing/2014/main" id="{262DA734-BBAC-1F1F-9521-1B8D56FCDC89}"/>
              </a:ext>
            </a:extLst>
          </p:cNvPr>
          <p:cNvPicPr>
            <a:picLocks noChangeAspect="1"/>
          </p:cNvPicPr>
          <p:nvPr/>
        </p:nvPicPr>
        <p:blipFill>
          <a:blip r:embed="rId3"/>
          <a:stretch>
            <a:fillRect/>
          </a:stretch>
        </p:blipFill>
        <p:spPr>
          <a:xfrm>
            <a:off x="2380501" y="4351692"/>
            <a:ext cx="5046667" cy="1287107"/>
          </a:xfrm>
          <a:prstGeom prst="rect">
            <a:avLst/>
          </a:prstGeom>
        </p:spPr>
      </p:pic>
    </p:spTree>
    <p:extLst>
      <p:ext uri="{BB962C8B-B14F-4D97-AF65-F5344CB8AC3E}">
        <p14:creationId xmlns:p14="http://schemas.microsoft.com/office/powerpoint/2010/main" val="17295011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6E93E-0AE7-EA7A-58FB-9C4FAC74BF07}"/>
              </a:ext>
            </a:extLst>
          </p:cNvPr>
          <p:cNvSpPr>
            <a:spLocks noGrp="1"/>
          </p:cNvSpPr>
          <p:nvPr>
            <p:ph type="title"/>
          </p:nvPr>
        </p:nvSpPr>
        <p:spPr>
          <a:xfrm>
            <a:off x="677335" y="298580"/>
            <a:ext cx="7972144" cy="518058"/>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26680420-03ED-97F2-D83A-145E9B92199F}"/>
              </a:ext>
            </a:extLst>
          </p:cNvPr>
          <p:cNvSpPr>
            <a:spLocks noGrp="1"/>
          </p:cNvSpPr>
          <p:nvPr>
            <p:ph idx="1"/>
          </p:nvPr>
        </p:nvSpPr>
        <p:spPr>
          <a:xfrm>
            <a:off x="677334" y="1268963"/>
            <a:ext cx="9073156" cy="5290457"/>
          </a:xfrm>
        </p:spPr>
        <p:txBody>
          <a:bodyPr>
            <a:normAutofit fontScale="92500" lnSpcReduction="10000"/>
          </a:bodyPr>
          <a:lstStyle/>
          <a:p>
            <a:pPr marL="457200">
              <a:lnSpc>
                <a:spcPct val="107000"/>
              </a:lnSpc>
              <a:spcAft>
                <a:spcPts val="800"/>
              </a:spcAft>
            </a:pPr>
            <a:endParaRPr lang="en-US" sz="2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US" sz="2800" b="1"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US" sz="2800" b="1"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spcAft>
                <a:spcPts val="800"/>
              </a:spcAft>
              <a:buNone/>
            </a:pPr>
            <a:endParaRPr lang="en-US" sz="2800" b="1"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2800" b="1" dirty="0">
                <a:effectLst/>
                <a:latin typeface="Calibri" panose="020F0502020204030204" pitchFamily="34" charset="0"/>
                <a:ea typeface="Calibri" panose="020F0502020204030204" pitchFamily="34" charset="0"/>
                <a:cs typeface="Times New Roman" panose="02020603050405020304" pitchFamily="18" charset="0"/>
              </a:rPr>
              <a:t>One num is -</a:t>
            </a:r>
            <a:r>
              <a:rPr lang="en-US" sz="2800" b="1" dirty="0" err="1">
                <a:effectLst/>
                <a:latin typeface="Calibri" panose="020F0502020204030204" pitchFamily="34" charset="0"/>
                <a:ea typeface="Calibri" panose="020F0502020204030204" pitchFamily="34" charset="0"/>
                <a:cs typeface="Times New Roman" panose="02020603050405020304" pitchFamily="18" charset="0"/>
              </a:rPr>
              <a:t>ve</a:t>
            </a:r>
            <a:r>
              <a:rPr lang="en-US" sz="2800" b="1" dirty="0">
                <a:effectLst/>
                <a:latin typeface="Calibri" panose="020F0502020204030204" pitchFamily="34" charset="0"/>
                <a:ea typeface="Calibri" panose="020F0502020204030204" pitchFamily="34" charset="0"/>
                <a:cs typeface="Times New Roman" panose="02020603050405020304" pitchFamily="18" charset="0"/>
              </a:rPr>
              <a:t> and another num is +</a:t>
            </a:r>
            <a:r>
              <a:rPr lang="en-US" sz="2800" b="1" dirty="0" err="1">
                <a:effectLst/>
                <a:latin typeface="Calibri" panose="020F0502020204030204" pitchFamily="34" charset="0"/>
                <a:ea typeface="Calibri" panose="020F0502020204030204" pitchFamily="34" charset="0"/>
                <a:cs typeface="Times New Roman" panose="02020603050405020304" pitchFamily="18" charset="0"/>
              </a:rPr>
              <a:t>ve</a:t>
            </a:r>
            <a:r>
              <a:rPr lang="en-US" sz="2800" b="1" dirty="0">
                <a:effectLst/>
                <a:latin typeface="Calibri" panose="020F0502020204030204" pitchFamily="34" charset="0"/>
                <a:ea typeface="Calibri" panose="020F0502020204030204" pitchFamily="34" charset="0"/>
                <a:cs typeface="Times New Roman" panose="02020603050405020304" pitchFamily="18" charset="0"/>
              </a:rPr>
              <a:t> (-4 and 3)…..that means 0 is falling between this interval…. Chances of A and B are equal cannot be ruled out …..</a:t>
            </a:r>
            <a:r>
              <a:rPr lang="en-US" sz="2800" b="1" dirty="0" err="1">
                <a:effectLst/>
                <a:latin typeface="Calibri" panose="020F0502020204030204" pitchFamily="34" charset="0"/>
                <a:ea typeface="Calibri" panose="020F0502020204030204" pitchFamily="34" charset="0"/>
                <a:cs typeface="Times New Roman" panose="02020603050405020304" pitchFamily="18" charset="0"/>
              </a:rPr>
              <a:t>bcoz</a:t>
            </a:r>
            <a:r>
              <a:rPr lang="en-US" sz="2800" b="1" dirty="0">
                <a:effectLst/>
                <a:latin typeface="Calibri" panose="020F0502020204030204" pitchFamily="34" charset="0"/>
                <a:ea typeface="Calibri" panose="020F0502020204030204" pitchFamily="34" charset="0"/>
                <a:cs typeface="Times New Roman" panose="02020603050405020304" pitchFamily="18" charset="0"/>
              </a:rPr>
              <a:t> if A and B are equal…then </a:t>
            </a:r>
            <a:r>
              <a:rPr lang="en-US" sz="2800" b="1" dirty="0" err="1">
                <a:effectLst/>
                <a:latin typeface="Calibri" panose="020F0502020204030204" pitchFamily="34" charset="0"/>
                <a:ea typeface="Calibri" panose="020F0502020204030204" pitchFamily="34" charset="0"/>
                <a:cs typeface="Times New Roman" panose="02020603050405020304" pitchFamily="18" charset="0"/>
              </a:rPr>
              <a:t>SampA</a:t>
            </a:r>
            <a:r>
              <a:rPr lang="en-US" sz="2800" b="1" dirty="0">
                <a:effectLst/>
                <a:latin typeface="Calibri" panose="020F0502020204030204" pitchFamily="34" charset="0"/>
                <a:ea typeface="Calibri" panose="020F0502020204030204" pitchFamily="34" charset="0"/>
                <a:cs typeface="Times New Roman" panose="02020603050405020304" pitchFamily="18" charset="0"/>
              </a:rPr>
              <a:t> - </a:t>
            </a:r>
            <a:r>
              <a:rPr lang="en-US" sz="2800" b="1" dirty="0" err="1">
                <a:effectLst/>
                <a:latin typeface="Calibri" panose="020F0502020204030204" pitchFamily="34" charset="0"/>
                <a:ea typeface="Calibri" panose="020F0502020204030204" pitchFamily="34" charset="0"/>
                <a:cs typeface="Times New Roman" panose="02020603050405020304" pitchFamily="18" charset="0"/>
              </a:rPr>
              <a:t>SampB</a:t>
            </a:r>
            <a:r>
              <a:rPr lang="en-US" sz="2800" b="1" dirty="0">
                <a:effectLst/>
                <a:latin typeface="Calibri" panose="020F0502020204030204" pitchFamily="34" charset="0"/>
                <a:ea typeface="Calibri" panose="020F0502020204030204" pitchFamily="34" charset="0"/>
                <a:cs typeface="Times New Roman" panose="02020603050405020304" pitchFamily="18" charset="0"/>
              </a:rPr>
              <a:t> =0….and 0 is falling in this interval…and there is a chance of having average equal……..NO REJECTION</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2800" dirty="0"/>
          </a:p>
        </p:txBody>
      </p:sp>
      <p:pic>
        <p:nvPicPr>
          <p:cNvPr id="4" name="Picture 3">
            <a:extLst>
              <a:ext uri="{FF2B5EF4-FFF2-40B4-BE49-F238E27FC236}">
                <a16:creationId xmlns:a16="http://schemas.microsoft.com/office/drawing/2014/main" id="{0B4524F8-1AF5-57B7-316E-F7F23567FCEC}"/>
              </a:ext>
            </a:extLst>
          </p:cNvPr>
          <p:cNvPicPr>
            <a:picLocks noChangeAspect="1"/>
          </p:cNvPicPr>
          <p:nvPr/>
        </p:nvPicPr>
        <p:blipFill>
          <a:blip r:embed="rId2"/>
          <a:stretch>
            <a:fillRect/>
          </a:stretch>
        </p:blipFill>
        <p:spPr>
          <a:xfrm>
            <a:off x="2287194" y="2160589"/>
            <a:ext cx="5046667" cy="1287107"/>
          </a:xfrm>
          <a:prstGeom prst="rect">
            <a:avLst/>
          </a:prstGeom>
        </p:spPr>
      </p:pic>
    </p:spTree>
    <p:extLst>
      <p:ext uri="{BB962C8B-B14F-4D97-AF65-F5344CB8AC3E}">
        <p14:creationId xmlns:p14="http://schemas.microsoft.com/office/powerpoint/2010/main" val="21989017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7DB1E-003D-8BEB-2932-CD1DD225E08F}"/>
              </a:ext>
            </a:extLst>
          </p:cNvPr>
          <p:cNvSpPr>
            <a:spLocks noGrp="1"/>
          </p:cNvSpPr>
          <p:nvPr>
            <p:ph type="title"/>
          </p:nvPr>
        </p:nvSpPr>
        <p:spPr>
          <a:xfrm>
            <a:off x="677334" y="609600"/>
            <a:ext cx="8596668" cy="207038"/>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1A623319-624A-4103-5A60-B6C0257E9D97}"/>
              </a:ext>
            </a:extLst>
          </p:cNvPr>
          <p:cNvSpPr>
            <a:spLocks noGrp="1"/>
          </p:cNvSpPr>
          <p:nvPr>
            <p:ph idx="1"/>
          </p:nvPr>
        </p:nvSpPr>
        <p:spPr>
          <a:xfrm>
            <a:off x="677334" y="1219201"/>
            <a:ext cx="9926498" cy="5406188"/>
          </a:xfrm>
        </p:spPr>
        <p:txBody>
          <a:bodyPr>
            <a:normAutofit/>
          </a:bodyPr>
          <a:lstStyle/>
          <a:p>
            <a:pPr marL="457200">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spcAft>
                <a:spcPts val="800"/>
              </a:spcAft>
              <a:buNone/>
            </a:pP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spcAft>
                <a:spcPts val="800"/>
              </a:spcAft>
              <a:buNone/>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Ho : average of all pairs (AB,BC and AC) are equal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Here p-value &lt;</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0.05….so Ho got rejected…that means out of these 3 pairs ….at least 1 pair where the diff of avg is significant and it cannot be considered as 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1F676ACE-2254-AE25-8829-6C3AD96ECE78}"/>
              </a:ext>
            </a:extLst>
          </p:cNvPr>
          <p:cNvPicPr>
            <a:picLocks noChangeAspect="1"/>
          </p:cNvPicPr>
          <p:nvPr/>
        </p:nvPicPr>
        <p:blipFill>
          <a:blip r:embed="rId2"/>
          <a:stretch>
            <a:fillRect/>
          </a:stretch>
        </p:blipFill>
        <p:spPr>
          <a:xfrm>
            <a:off x="1102976" y="1590870"/>
            <a:ext cx="8423430" cy="1838130"/>
          </a:xfrm>
          <a:prstGeom prst="rect">
            <a:avLst/>
          </a:prstGeom>
        </p:spPr>
      </p:pic>
    </p:spTree>
    <p:extLst>
      <p:ext uri="{BB962C8B-B14F-4D97-AF65-F5344CB8AC3E}">
        <p14:creationId xmlns:p14="http://schemas.microsoft.com/office/powerpoint/2010/main" val="38469274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019C6-CF40-9057-AEBC-49710667BF10}"/>
              </a:ext>
            </a:extLst>
          </p:cNvPr>
          <p:cNvSpPr>
            <a:spLocks noGrp="1"/>
          </p:cNvSpPr>
          <p:nvPr>
            <p:ph type="title"/>
          </p:nvPr>
        </p:nvSpPr>
        <p:spPr>
          <a:xfrm>
            <a:off x="569167" y="261257"/>
            <a:ext cx="8276253" cy="345233"/>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9E30ED4F-2A1C-65EA-6CE9-2B24D85FCB51}"/>
              </a:ext>
            </a:extLst>
          </p:cNvPr>
          <p:cNvSpPr>
            <a:spLocks noGrp="1"/>
          </p:cNvSpPr>
          <p:nvPr>
            <p:ph idx="1"/>
          </p:nvPr>
        </p:nvSpPr>
        <p:spPr>
          <a:xfrm>
            <a:off x="569167" y="914401"/>
            <a:ext cx="9521317" cy="5486400"/>
          </a:xfrm>
        </p:spPr>
        <p:txBody>
          <a:bodyPr>
            <a:normAutofit/>
          </a:bodyPr>
          <a:lstStyle/>
          <a:p>
            <a:pPr marL="457200">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2</a:t>
            </a:r>
            <a:r>
              <a:rPr lang="en-US" sz="1800" b="1" baseline="30000" dirty="0">
                <a:effectLst/>
                <a:latin typeface="Calibri" panose="020F0502020204030204" pitchFamily="34" charset="0"/>
                <a:ea typeface="Calibri" panose="020F0502020204030204" pitchFamily="34" charset="0"/>
                <a:cs typeface="Times New Roman" panose="02020603050405020304" pitchFamily="18" charset="0"/>
              </a:rPr>
              <a:t>nd</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row:</a:t>
            </a:r>
          </a:p>
          <a:p>
            <a:pPr marL="457200">
              <a:lnSpc>
                <a:spcPct val="107000"/>
              </a:lnSpc>
              <a:spcAft>
                <a:spcPts val="800"/>
              </a:spcAft>
            </a:pP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SampA</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SampC</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5.0…….it is between interval 1.5165 and 8.4835…..both are positive…that means 0 will not fall between this interval….hence A and C diff will not equal to 0…..</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ie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Avg of A and C is not equal to 0…..hence Ho is REJECTED….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p-value &lt; 0.05 ……hence REJECTED</a:t>
            </a:r>
          </a:p>
          <a:p>
            <a:pPr marL="457200">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Same analysis we can take for 3</a:t>
            </a:r>
            <a:r>
              <a:rPr lang="en-US" sz="1800" b="1" baseline="30000" dirty="0">
                <a:effectLst/>
                <a:latin typeface="Calibri" panose="020F0502020204030204" pitchFamily="34" charset="0"/>
                <a:ea typeface="Calibri" panose="020F0502020204030204" pitchFamily="34" charset="0"/>
                <a:cs typeface="Times New Roman" panose="02020603050405020304" pitchFamily="18" charset="0"/>
              </a:rPr>
              <a:t>rd</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row as we did fir 2</a:t>
            </a:r>
            <a:r>
              <a:rPr lang="en-US" sz="1800" b="1" baseline="30000" dirty="0">
                <a:effectLst/>
                <a:latin typeface="Calibri" panose="020F0502020204030204" pitchFamily="34" charset="0"/>
                <a:ea typeface="Calibri" panose="020F0502020204030204" pitchFamily="34" charset="0"/>
                <a:cs typeface="Times New Roman" panose="02020603050405020304" pitchFamily="18" charset="0"/>
              </a:rPr>
              <a:t>nd</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row…..</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9B58DEE6-8DF9-9FBC-C1B8-B01274332D39}"/>
              </a:ext>
            </a:extLst>
          </p:cNvPr>
          <p:cNvPicPr>
            <a:picLocks noChangeAspect="1"/>
          </p:cNvPicPr>
          <p:nvPr/>
        </p:nvPicPr>
        <p:blipFill>
          <a:blip r:embed="rId2"/>
          <a:stretch>
            <a:fillRect/>
          </a:stretch>
        </p:blipFill>
        <p:spPr>
          <a:xfrm>
            <a:off x="1950507" y="1106230"/>
            <a:ext cx="5638800" cy="1783080"/>
          </a:xfrm>
          <a:prstGeom prst="rect">
            <a:avLst/>
          </a:prstGeom>
        </p:spPr>
      </p:pic>
    </p:spTree>
    <p:extLst>
      <p:ext uri="{BB962C8B-B14F-4D97-AF65-F5344CB8AC3E}">
        <p14:creationId xmlns:p14="http://schemas.microsoft.com/office/powerpoint/2010/main" val="39163077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91059-0628-E383-F1A6-1C61618A97AF}"/>
              </a:ext>
            </a:extLst>
          </p:cNvPr>
          <p:cNvSpPr>
            <a:spLocks noGrp="1"/>
          </p:cNvSpPr>
          <p:nvPr>
            <p:ph type="title"/>
          </p:nvPr>
        </p:nvSpPr>
        <p:spPr>
          <a:xfrm>
            <a:off x="625151" y="289249"/>
            <a:ext cx="10011747" cy="1604865"/>
          </a:xfrm>
        </p:spPr>
        <p:txBody>
          <a:bodyPr>
            <a:normAutofit fontScale="90000"/>
          </a:bodyPr>
          <a:lstStyle/>
          <a:p>
            <a:r>
              <a:rPr lang="en-US" dirty="0">
                <a:latin typeface="Arial Rounded MT Bold" panose="020F0704030504030204" pitchFamily="34" charset="0"/>
              </a:rPr>
              <a:t>Two-way ANOVA : </a:t>
            </a:r>
            <a:r>
              <a:rPr lang="en-US" dirty="0">
                <a:solidFill>
                  <a:schemeClr val="tx1"/>
                </a:solidFill>
                <a:latin typeface="Arial Rounded MT Bold" panose="020F0704030504030204" pitchFamily="34" charset="0"/>
              </a:rPr>
              <a:t>same as one-way ANOVA but here we have 2 factors instead of 1 which can influence Value</a:t>
            </a:r>
            <a:endParaRPr lang="en-IN" dirty="0">
              <a:solidFill>
                <a:schemeClr val="tx1"/>
              </a:solidFill>
              <a:latin typeface="Arial Rounded MT Bold" panose="020F0704030504030204" pitchFamily="34" charset="0"/>
            </a:endParaRPr>
          </a:p>
        </p:txBody>
      </p:sp>
      <p:sp>
        <p:nvSpPr>
          <p:cNvPr id="6" name="Content Placeholder 5">
            <a:extLst>
              <a:ext uri="{FF2B5EF4-FFF2-40B4-BE49-F238E27FC236}">
                <a16:creationId xmlns:a16="http://schemas.microsoft.com/office/drawing/2014/main" id="{8D8F5665-B012-B6FF-FF12-28FDE957AE36}"/>
              </a:ext>
            </a:extLst>
          </p:cNvPr>
          <p:cNvSpPr>
            <a:spLocks noGrp="1"/>
          </p:cNvSpPr>
          <p:nvPr>
            <p:ph idx="1"/>
          </p:nvPr>
        </p:nvSpPr>
        <p:spPr>
          <a:xfrm>
            <a:off x="531845" y="1894115"/>
            <a:ext cx="10263673" cy="4823926"/>
          </a:xfrm>
        </p:spPr>
        <p:txBody>
          <a:bodyPr>
            <a:normAutofit lnSpcReduction="10000"/>
          </a:bodyPr>
          <a:lstStyle/>
          <a:p>
            <a:pPr marL="228600">
              <a:lnSpc>
                <a:spcPct val="107000"/>
              </a:lnSpc>
              <a:spcAft>
                <a:spcPts val="800"/>
              </a:spcAft>
            </a:pP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SampID</a:t>
            </a:r>
            <a:r>
              <a:rPr lang="en-US" sz="1800" b="1" dirty="0">
                <a:effectLst/>
                <a:latin typeface="Calibri" panose="020F0502020204030204" pitchFamily="34" charset="0"/>
                <a:ea typeface="Calibri" panose="020F0502020204030204" pitchFamily="34" charset="0"/>
                <a:cs typeface="Times New Roman" panose="02020603050405020304" pitchFamily="18" charset="0"/>
              </a:rPr>
              <a:t>…….source (3 locations)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Here we are considering 2 factors which can influence</a:t>
            </a:r>
          </a:p>
          <a:p>
            <a:pPr marL="0" indent="0">
              <a:lnSpc>
                <a:spcPct val="107000"/>
              </a:lnSpc>
              <a:spcAft>
                <a:spcPts val="800"/>
              </a:spcAft>
              <a:buNone/>
            </a:pP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our Values….(1</a:t>
            </a:r>
            <a:r>
              <a:rPr lang="en-US" sz="1800" b="1" baseline="30000" dirty="0">
                <a:effectLst/>
                <a:latin typeface="Calibri" panose="020F0502020204030204" pitchFamily="34" charset="0"/>
                <a:ea typeface="Calibri" panose="020F0502020204030204" pitchFamily="34" charset="0"/>
                <a:cs typeface="Times New Roman" panose="02020603050405020304" pitchFamily="18" charset="0"/>
              </a:rPr>
              <a:t>st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is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SampId</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and 2</a:t>
            </a:r>
            <a:r>
              <a:rPr lang="en-US" sz="1800" b="1" baseline="30000" dirty="0">
                <a:effectLst/>
                <a:latin typeface="Calibri" panose="020F0502020204030204" pitchFamily="34" charset="0"/>
                <a:ea typeface="Calibri" panose="020F0502020204030204" pitchFamily="34" charset="0"/>
                <a:cs typeface="Times New Roman" panose="02020603050405020304" pitchFamily="18" charset="0"/>
              </a:rPr>
              <a:t>nd</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is Process)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Here two factors are there….so 2 Ho</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For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SampId</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[Ho(1)] : The average value is the same for </a:t>
            </a:r>
          </a:p>
          <a:p>
            <a:pPr marL="0" indent="0">
              <a:lnSpc>
                <a:spcPct val="107000"/>
              </a:lnSpc>
              <a:spcAft>
                <a:spcPts val="800"/>
              </a:spcAft>
              <a:buNone/>
            </a:pP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all pairs of sample or The value is not influenced by the </a:t>
            </a:r>
          </a:p>
          <a:p>
            <a:pPr marL="0" indent="0">
              <a:lnSpc>
                <a:spcPct val="107000"/>
              </a:lnSpc>
              <a:spcAft>
                <a:spcPts val="800"/>
              </a:spcAft>
              <a:buNone/>
            </a:pP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sample….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For Process[H0(2)] : Average value is same for each pair </a:t>
            </a:r>
          </a:p>
          <a:p>
            <a:pPr marL="0" indent="0">
              <a:lnSpc>
                <a:spcPct val="107000"/>
              </a:lnSpc>
              <a:spcAft>
                <a:spcPts val="800"/>
              </a:spcAft>
              <a:buNone/>
            </a:pP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of  process  or The value is not influenced by process….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pPr marL="0" indent="0">
              <a:buNone/>
            </a:pPr>
            <a:endParaRPr lang="en-IN" dirty="0"/>
          </a:p>
        </p:txBody>
      </p:sp>
      <p:pic>
        <p:nvPicPr>
          <p:cNvPr id="7" name="Picture 6">
            <a:extLst>
              <a:ext uri="{FF2B5EF4-FFF2-40B4-BE49-F238E27FC236}">
                <a16:creationId xmlns:a16="http://schemas.microsoft.com/office/drawing/2014/main" id="{E2395C75-3656-99E3-91C1-52422B4556CA}"/>
              </a:ext>
            </a:extLst>
          </p:cNvPr>
          <p:cNvPicPr>
            <a:picLocks noChangeAspect="1"/>
          </p:cNvPicPr>
          <p:nvPr/>
        </p:nvPicPr>
        <p:blipFill>
          <a:blip r:embed="rId2"/>
          <a:stretch>
            <a:fillRect/>
          </a:stretch>
        </p:blipFill>
        <p:spPr>
          <a:xfrm>
            <a:off x="6363476" y="2040296"/>
            <a:ext cx="4651233" cy="4276528"/>
          </a:xfrm>
          <a:prstGeom prst="rect">
            <a:avLst/>
          </a:prstGeom>
        </p:spPr>
      </p:pic>
    </p:spTree>
    <p:extLst>
      <p:ext uri="{BB962C8B-B14F-4D97-AF65-F5344CB8AC3E}">
        <p14:creationId xmlns:p14="http://schemas.microsoft.com/office/powerpoint/2010/main" val="14364131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2917D-21FD-7367-3A75-5F62E4EBC0B1}"/>
              </a:ext>
            </a:extLst>
          </p:cNvPr>
          <p:cNvSpPr>
            <a:spLocks noGrp="1"/>
          </p:cNvSpPr>
          <p:nvPr>
            <p:ph type="title"/>
          </p:nvPr>
        </p:nvSpPr>
        <p:spPr>
          <a:xfrm>
            <a:off x="597159" y="363895"/>
            <a:ext cx="8481527" cy="452744"/>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74414AF8-3C40-365B-36A6-70C2AE387171}"/>
              </a:ext>
            </a:extLst>
          </p:cNvPr>
          <p:cNvSpPr>
            <a:spLocks noGrp="1"/>
          </p:cNvSpPr>
          <p:nvPr>
            <p:ph idx="1"/>
          </p:nvPr>
        </p:nvSpPr>
        <p:spPr>
          <a:xfrm>
            <a:off x="677333" y="1299411"/>
            <a:ext cx="9763621" cy="5278671"/>
          </a:xfrm>
        </p:spPr>
        <p:txBody>
          <a:bodyPr>
            <a:normAutofit fontScale="77500" lnSpcReduction="20000"/>
          </a:bodyPr>
          <a:lstStyle/>
          <a:p>
            <a:pPr marL="228600">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Ho for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SampId</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 p-value&lt;0.05……REJECTED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For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SampId</a:t>
            </a:r>
            <a:r>
              <a:rPr lang="en-US" sz="1800" b="1" dirty="0">
                <a:effectLst/>
                <a:latin typeface="Calibri" panose="020F0502020204030204" pitchFamily="34" charset="0"/>
                <a:ea typeface="Calibri" panose="020F0502020204030204" pitchFamily="34" charset="0"/>
                <a:cs typeface="Times New Roman" panose="02020603050405020304" pitchFamily="18" charset="0"/>
              </a:rPr>
              <a:t>….Ho was that values are same for all pairs of sample….since p-value&lt; 0.05…so reject this  </a:t>
            </a:r>
          </a:p>
          <a:p>
            <a:pPr marL="0" indent="0">
              <a:lnSpc>
                <a:spcPct val="107000"/>
              </a:lnSpc>
              <a:spcAft>
                <a:spcPts val="80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        Ho…..and conclude that at least for one pair the avg value is not same</a:t>
            </a:r>
          </a:p>
          <a:p>
            <a:pPr marL="228600">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Ho for Process : p-value&gt;0.05…..NO REJECTION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For Process….Ho was that the values are same for all the pairs of processes…here p-value&gt; 0.05…so Ho </a:t>
            </a:r>
          </a:p>
          <a:p>
            <a:pPr marL="0" indent="0">
              <a:lnSpc>
                <a:spcPct val="107000"/>
              </a:lnSpc>
              <a:spcAft>
                <a:spcPts val="80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        not rejected and conclude that…avg value is same for both processes…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BAA6DB3D-9883-4028-5A8E-6E10ED1C15B1}"/>
              </a:ext>
            </a:extLst>
          </p:cNvPr>
          <p:cNvPicPr>
            <a:picLocks noChangeAspect="1"/>
          </p:cNvPicPr>
          <p:nvPr/>
        </p:nvPicPr>
        <p:blipFill>
          <a:blip r:embed="rId2"/>
          <a:stretch>
            <a:fillRect/>
          </a:stretch>
        </p:blipFill>
        <p:spPr>
          <a:xfrm>
            <a:off x="1818868" y="1101090"/>
            <a:ext cx="6382740" cy="2592414"/>
          </a:xfrm>
          <a:prstGeom prst="rect">
            <a:avLst/>
          </a:prstGeom>
        </p:spPr>
      </p:pic>
    </p:spTree>
    <p:extLst>
      <p:ext uri="{BB962C8B-B14F-4D97-AF65-F5344CB8AC3E}">
        <p14:creationId xmlns:p14="http://schemas.microsoft.com/office/powerpoint/2010/main" val="28131577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2D6A6B-AECC-DF2F-21D6-786614BCC7F0}"/>
              </a:ext>
            </a:extLst>
          </p:cNvPr>
          <p:cNvPicPr>
            <a:picLocks noChangeAspect="1"/>
          </p:cNvPicPr>
          <p:nvPr/>
        </p:nvPicPr>
        <p:blipFill rotWithShape="1">
          <a:blip r:embed="rId2"/>
          <a:srcRect t="11621" r="24662" b="8410"/>
          <a:stretch/>
        </p:blipFill>
        <p:spPr bwMode="auto">
          <a:xfrm>
            <a:off x="770288" y="975292"/>
            <a:ext cx="8549685" cy="51046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64289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1582F8-7ECE-A749-AD0F-1961EA64BCA2}"/>
              </a:ext>
            </a:extLst>
          </p:cNvPr>
          <p:cNvPicPr>
            <a:picLocks noChangeAspect="1"/>
          </p:cNvPicPr>
          <p:nvPr/>
        </p:nvPicPr>
        <p:blipFill>
          <a:blip r:embed="rId2"/>
          <a:stretch>
            <a:fillRect/>
          </a:stretch>
        </p:blipFill>
        <p:spPr>
          <a:xfrm>
            <a:off x="455645" y="1068369"/>
            <a:ext cx="9220999" cy="4865900"/>
          </a:xfrm>
          <a:prstGeom prst="rect">
            <a:avLst/>
          </a:prstGeom>
        </p:spPr>
      </p:pic>
      <p:sp>
        <p:nvSpPr>
          <p:cNvPr id="3" name="Title 2">
            <a:extLst>
              <a:ext uri="{FF2B5EF4-FFF2-40B4-BE49-F238E27FC236}">
                <a16:creationId xmlns:a16="http://schemas.microsoft.com/office/drawing/2014/main" id="{459863F0-C102-C4FC-1CA8-56463EA83A1F}"/>
              </a:ext>
            </a:extLst>
          </p:cNvPr>
          <p:cNvSpPr>
            <a:spLocks noGrp="1"/>
          </p:cNvSpPr>
          <p:nvPr>
            <p:ph type="title"/>
          </p:nvPr>
        </p:nvSpPr>
        <p:spPr>
          <a:xfrm>
            <a:off x="455645" y="429208"/>
            <a:ext cx="10573139" cy="466532"/>
          </a:xfrm>
        </p:spPr>
        <p:txBody>
          <a:bodyPr>
            <a:noAutofit/>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As we increase the confidence level say to 99%, will the interval increase ? YES</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endParaRPr lang="en-IN" sz="2000" dirty="0"/>
          </a:p>
        </p:txBody>
      </p:sp>
    </p:spTree>
    <p:extLst>
      <p:ext uri="{BB962C8B-B14F-4D97-AF65-F5344CB8AC3E}">
        <p14:creationId xmlns:p14="http://schemas.microsoft.com/office/powerpoint/2010/main" val="27923771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4A66B-6744-2A64-5F9F-61D1FF235FA7}"/>
              </a:ext>
            </a:extLst>
          </p:cNvPr>
          <p:cNvSpPr>
            <a:spLocks noGrp="1"/>
          </p:cNvSpPr>
          <p:nvPr>
            <p:ph type="title"/>
          </p:nvPr>
        </p:nvSpPr>
        <p:spPr>
          <a:xfrm>
            <a:off x="677334" y="609600"/>
            <a:ext cx="8289384" cy="864637"/>
          </a:xfrm>
        </p:spPr>
        <p:txBody>
          <a:bodyPr>
            <a:normAutofit fontScale="90000"/>
          </a:bodyPr>
          <a:lstStyle/>
          <a:p>
            <a:r>
              <a:rPr lang="en-US" dirty="0">
                <a:latin typeface="Arial Rounded MT Bold" panose="020F0704030504030204" pitchFamily="34" charset="0"/>
              </a:rPr>
              <a:t>Chi Square Distribution :</a:t>
            </a:r>
            <a:endParaRPr lang="en-IN"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31C762A2-7800-A72C-1653-9D3F62023B9D}"/>
              </a:ext>
            </a:extLst>
          </p:cNvPr>
          <p:cNvSpPr>
            <a:spLocks noGrp="1"/>
          </p:cNvSpPr>
          <p:nvPr>
            <p:ph idx="1"/>
          </p:nvPr>
        </p:nvSpPr>
        <p:spPr/>
        <p:txBody>
          <a:bodyPr>
            <a:normAutofit/>
          </a:bodyPr>
          <a:lstStyle/>
          <a:p>
            <a:pPr marL="0" lvl="0" indent="0">
              <a:lnSpc>
                <a:spcPct val="107000"/>
              </a:lnSpc>
              <a:spcAft>
                <a:spcPts val="800"/>
              </a:spcAft>
              <a:buNone/>
            </a:pPr>
            <a:endParaRPr lang="en-IN" sz="2400" dirty="0">
              <a:effectLst/>
              <a:highlight>
                <a:srgbClr val="C0C0C0"/>
              </a:highligh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AutoNum type="arabicPeriod"/>
            </a:pPr>
            <a:r>
              <a:rPr lang="en-US" sz="2400" b="1" dirty="0">
                <a:latin typeface="Calibri" panose="020F0502020204030204" pitchFamily="34" charset="0"/>
                <a:ea typeface="Calibri" panose="020F0502020204030204" pitchFamily="34" charset="0"/>
                <a:cs typeface="Times New Roman" panose="02020603050405020304" pitchFamily="18" charset="0"/>
              </a:rPr>
              <a:t>G</a:t>
            </a:r>
            <a:r>
              <a:rPr lang="en-US" sz="2400" b="1" dirty="0">
                <a:effectLst/>
                <a:latin typeface="Calibri" panose="020F0502020204030204" pitchFamily="34" charset="0"/>
                <a:ea typeface="Calibri" panose="020F0502020204030204" pitchFamily="34" charset="0"/>
                <a:cs typeface="Times New Roman" panose="02020603050405020304" pitchFamily="18" charset="0"/>
              </a:rPr>
              <a:t>oodness of fit test (GOF) (one variable)</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AutoNum type="arabicPeriod"/>
            </a:pPr>
            <a:r>
              <a:rPr lang="en-US" sz="2400" b="1" dirty="0">
                <a:latin typeface="Calibri" panose="020F0502020204030204" pitchFamily="34" charset="0"/>
                <a:ea typeface="Calibri" panose="020F0502020204030204" pitchFamily="34" charset="0"/>
                <a:cs typeface="Times New Roman" panose="02020603050405020304" pitchFamily="18" charset="0"/>
              </a:rPr>
              <a:t>T</a:t>
            </a:r>
            <a:r>
              <a:rPr lang="en-US" sz="2400" b="1" dirty="0">
                <a:effectLst/>
                <a:latin typeface="Calibri" panose="020F0502020204030204" pitchFamily="34" charset="0"/>
                <a:ea typeface="Calibri" panose="020F0502020204030204" pitchFamily="34" charset="0"/>
                <a:cs typeface="Times New Roman" panose="02020603050405020304" pitchFamily="18" charset="0"/>
              </a:rPr>
              <a:t>est for degree of association (two variables)</a:t>
            </a:r>
          </a:p>
          <a:p>
            <a:pPr marL="228600">
              <a:lnSpc>
                <a:spcPct val="107000"/>
              </a:lnSpc>
              <a:spcAft>
                <a:spcPts val="800"/>
              </a:spcAft>
            </a:pPr>
            <a:endParaRPr lang="en-US" sz="2400" b="1" dirty="0">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endParaRPr lang="en-US" sz="2400" b="1" dirty="0">
              <a:effectLst/>
              <a:highlight>
                <a:srgbClr val="C0C0C0"/>
              </a:highligh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endParaRPr lang="en-US" sz="2400" b="1" dirty="0">
              <a:highlight>
                <a:srgbClr val="C0C0C0"/>
              </a:highligh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endParaRPr lang="en-IN" sz="2400" dirty="0">
              <a:effectLst/>
              <a:highlight>
                <a:srgbClr val="C0C0C0"/>
              </a:highlight>
              <a:latin typeface="Calibri" panose="020F0502020204030204" pitchFamily="34" charset="0"/>
              <a:ea typeface="Calibri" panose="020F0502020204030204" pitchFamily="34" charset="0"/>
              <a:cs typeface="Times New Roman" panose="02020603050405020304" pitchFamily="18" charset="0"/>
            </a:endParaRPr>
          </a:p>
          <a:p>
            <a:endParaRPr lang="en-IN" sz="2400" dirty="0">
              <a:highlight>
                <a:srgbClr val="C0C0C0"/>
              </a:highlight>
            </a:endParaRPr>
          </a:p>
        </p:txBody>
      </p:sp>
    </p:spTree>
    <p:extLst>
      <p:ext uri="{BB962C8B-B14F-4D97-AF65-F5344CB8AC3E}">
        <p14:creationId xmlns:p14="http://schemas.microsoft.com/office/powerpoint/2010/main" val="17510130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B9F10-5AE9-8860-F6AF-D27715E9BA5B}"/>
              </a:ext>
            </a:extLst>
          </p:cNvPr>
          <p:cNvSpPr>
            <a:spLocks noGrp="1"/>
          </p:cNvSpPr>
          <p:nvPr>
            <p:ph type="title"/>
          </p:nvPr>
        </p:nvSpPr>
        <p:spPr>
          <a:xfrm>
            <a:off x="677334" y="609600"/>
            <a:ext cx="8596668" cy="207038"/>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8070D9D3-0067-EA3A-CB3A-413350A949D6}"/>
              </a:ext>
            </a:extLst>
          </p:cNvPr>
          <p:cNvSpPr>
            <a:spLocks noGrp="1"/>
          </p:cNvSpPr>
          <p:nvPr>
            <p:ph idx="1"/>
          </p:nvPr>
        </p:nvSpPr>
        <p:spPr>
          <a:xfrm>
            <a:off x="531845" y="681135"/>
            <a:ext cx="10431623" cy="6036906"/>
          </a:xfrm>
        </p:spPr>
        <p:txBody>
          <a:bodyPr>
            <a:normAutofit fontScale="92500" lnSpcReduction="10000"/>
          </a:bodyPr>
          <a:lstStyle/>
          <a:p>
            <a:endParaRPr lang="en-US" sz="18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endParaRPr lang="en-US" b="1" dirty="0">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endParaRPr lang="en-US" sz="18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endParaRPr lang="en-US" sz="18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endParaRPr lang="en-US" sz="18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GOF test is used to check whether the counts for multiple categories follow the pattern that has been claimed or not. The Ho in this case is that the counts follow the pattern.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Basically this test is used when u have a multiple conditions where there are categories </a:t>
            </a:r>
          </a:p>
          <a:p>
            <a:pPr marL="0" indent="0">
              <a:lnSpc>
                <a:spcPct val="107000"/>
              </a:lnSpc>
              <a:spcAft>
                <a:spcPts val="80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       possible for response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Eg</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 you have automobiles company and in that there are 4 different brands of cars ….you could be </a:t>
            </a:r>
          </a:p>
          <a:p>
            <a:pPr marL="0" indent="0">
              <a:lnSpc>
                <a:spcPct val="107000"/>
              </a:lnSpc>
              <a:spcAft>
                <a:spcPts val="800"/>
              </a:spcAft>
              <a:buNone/>
            </a:pP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claiming diff market shares  for these brands ….like 10% for brand A, 30% for brand B and so 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So this is the market share u r claiming…..so we want to check market share for these brands that u r    </a:t>
            </a:r>
          </a:p>
          <a:p>
            <a:pPr marL="0" indent="0">
              <a:lnSpc>
                <a:spcPct val="107000"/>
              </a:lnSpc>
              <a:spcAft>
                <a:spcPts val="80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       claiming or not…..I will visit some places where these brands are available and I’ll count and check whether </a:t>
            </a:r>
          </a:p>
          <a:p>
            <a:pPr marL="0" indent="0">
              <a:lnSpc>
                <a:spcPct val="107000"/>
              </a:lnSpc>
              <a:spcAft>
                <a:spcPts val="80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       the counts I got from the sample is following the pattern or not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D6C7C7DB-7B5D-5F5B-A825-3B10E68F25D2}"/>
              </a:ext>
            </a:extLst>
          </p:cNvPr>
          <p:cNvPicPr>
            <a:picLocks noChangeAspect="1"/>
          </p:cNvPicPr>
          <p:nvPr/>
        </p:nvPicPr>
        <p:blipFill>
          <a:blip r:embed="rId2"/>
          <a:stretch>
            <a:fillRect/>
          </a:stretch>
        </p:blipFill>
        <p:spPr>
          <a:xfrm>
            <a:off x="2549370" y="1007706"/>
            <a:ext cx="4293268" cy="1342167"/>
          </a:xfrm>
          <a:prstGeom prst="rect">
            <a:avLst/>
          </a:prstGeom>
        </p:spPr>
      </p:pic>
    </p:spTree>
    <p:extLst>
      <p:ext uri="{BB962C8B-B14F-4D97-AF65-F5344CB8AC3E}">
        <p14:creationId xmlns:p14="http://schemas.microsoft.com/office/powerpoint/2010/main" val="3786577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CCF7-84CC-9A96-C5DC-5C83BF7D7F84}"/>
              </a:ext>
            </a:extLst>
          </p:cNvPr>
          <p:cNvSpPr>
            <a:spLocks noGrp="1"/>
          </p:cNvSpPr>
          <p:nvPr>
            <p:ph type="title"/>
          </p:nvPr>
        </p:nvSpPr>
        <p:spPr>
          <a:xfrm>
            <a:off x="578498" y="139960"/>
            <a:ext cx="8201608" cy="326572"/>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1A8966DB-3385-C22E-4F51-C5340CCD68BB}"/>
              </a:ext>
            </a:extLst>
          </p:cNvPr>
          <p:cNvSpPr>
            <a:spLocks noGrp="1"/>
          </p:cNvSpPr>
          <p:nvPr>
            <p:ph idx="1"/>
          </p:nvPr>
        </p:nvSpPr>
        <p:spPr>
          <a:xfrm>
            <a:off x="438539" y="839755"/>
            <a:ext cx="8835463" cy="5201607"/>
          </a:xfrm>
        </p:spPr>
        <p:txBody>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Ho : count follow the pattern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55010002-9467-30CD-F51A-B67BA4BD6661}"/>
              </a:ext>
            </a:extLst>
          </p:cNvPr>
          <p:cNvPicPr>
            <a:picLocks noChangeAspect="1"/>
          </p:cNvPicPr>
          <p:nvPr/>
        </p:nvPicPr>
        <p:blipFill>
          <a:blip r:embed="rId2"/>
          <a:stretch>
            <a:fillRect/>
          </a:stretch>
        </p:blipFill>
        <p:spPr>
          <a:xfrm>
            <a:off x="1199237" y="1752788"/>
            <a:ext cx="5950917" cy="3574992"/>
          </a:xfrm>
          <a:prstGeom prst="rect">
            <a:avLst/>
          </a:prstGeom>
        </p:spPr>
      </p:pic>
    </p:spTree>
    <p:extLst>
      <p:ext uri="{BB962C8B-B14F-4D97-AF65-F5344CB8AC3E}">
        <p14:creationId xmlns:p14="http://schemas.microsoft.com/office/powerpoint/2010/main" val="5342255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7A417-801B-A466-A377-2C1ECDAB956C}"/>
              </a:ext>
            </a:extLst>
          </p:cNvPr>
          <p:cNvSpPr>
            <a:spLocks noGrp="1"/>
          </p:cNvSpPr>
          <p:nvPr>
            <p:ph type="title"/>
          </p:nvPr>
        </p:nvSpPr>
        <p:spPr>
          <a:xfrm>
            <a:off x="485192" y="233266"/>
            <a:ext cx="8098971" cy="583372"/>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0D3AE94A-EFB0-FDDA-383F-D64E0E2D294F}"/>
              </a:ext>
            </a:extLst>
          </p:cNvPr>
          <p:cNvSpPr>
            <a:spLocks noGrp="1"/>
          </p:cNvSpPr>
          <p:nvPr>
            <p:ph idx="1"/>
          </p:nvPr>
        </p:nvSpPr>
        <p:spPr>
          <a:xfrm>
            <a:off x="485192" y="1129004"/>
            <a:ext cx="10487608" cy="5187819"/>
          </a:xfrm>
        </p:spPr>
        <p:txBody>
          <a:bodyPr/>
          <a:lstStyle/>
          <a:p>
            <a:pPr marL="228600">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Expected value can be in decimal…see In 117</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O</a:t>
            </a:r>
            <a:r>
              <a:rPr lang="en-US" sz="1800" b="1" dirty="0">
                <a:effectLst/>
                <a:latin typeface="Calibri" panose="020F0502020204030204" pitchFamily="34" charset="0"/>
                <a:ea typeface="Calibri" panose="020F0502020204030204" pitchFamily="34" charset="0"/>
                <a:cs typeface="Times New Roman" panose="02020603050405020304" pitchFamily="18" charset="0"/>
              </a:rPr>
              <a:t>n the basis of p-values, diff between expected and observed is insignificant right ? </a:t>
            </a:r>
          </a:p>
          <a:p>
            <a:pPr marL="0" indent="0">
              <a:lnSpc>
                <a:spcPct val="107000"/>
              </a:lnSpc>
              <a:spcAft>
                <a:spcPts val="800"/>
              </a:spcAft>
              <a:buNone/>
            </a:pP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YES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bcoz</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p-value &gt; 0.05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9A236D5F-C4F9-E016-29E7-57B64B6B3782}"/>
              </a:ext>
            </a:extLst>
          </p:cNvPr>
          <p:cNvPicPr>
            <a:picLocks noChangeAspect="1"/>
          </p:cNvPicPr>
          <p:nvPr/>
        </p:nvPicPr>
        <p:blipFill>
          <a:blip r:embed="rId2"/>
          <a:stretch>
            <a:fillRect/>
          </a:stretch>
        </p:blipFill>
        <p:spPr>
          <a:xfrm>
            <a:off x="700702" y="1352939"/>
            <a:ext cx="8636842" cy="1464906"/>
          </a:xfrm>
          <a:prstGeom prst="rect">
            <a:avLst/>
          </a:prstGeom>
        </p:spPr>
      </p:pic>
      <p:pic>
        <p:nvPicPr>
          <p:cNvPr id="7" name="Picture 6">
            <a:extLst>
              <a:ext uri="{FF2B5EF4-FFF2-40B4-BE49-F238E27FC236}">
                <a16:creationId xmlns:a16="http://schemas.microsoft.com/office/drawing/2014/main" id="{A06D2005-456A-CB52-1A00-4E5C30E68A8A}"/>
              </a:ext>
            </a:extLst>
          </p:cNvPr>
          <p:cNvPicPr>
            <a:picLocks noChangeAspect="1"/>
          </p:cNvPicPr>
          <p:nvPr/>
        </p:nvPicPr>
        <p:blipFill>
          <a:blip r:embed="rId3"/>
          <a:stretch>
            <a:fillRect/>
          </a:stretch>
        </p:blipFill>
        <p:spPr>
          <a:xfrm>
            <a:off x="836099" y="2838916"/>
            <a:ext cx="8435545" cy="1033288"/>
          </a:xfrm>
          <a:prstGeom prst="rect">
            <a:avLst/>
          </a:prstGeom>
        </p:spPr>
      </p:pic>
    </p:spTree>
    <p:extLst>
      <p:ext uri="{BB962C8B-B14F-4D97-AF65-F5344CB8AC3E}">
        <p14:creationId xmlns:p14="http://schemas.microsoft.com/office/powerpoint/2010/main" val="38501002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CA8A2-C936-E9A8-C12B-E25EB7F26E55}"/>
              </a:ext>
            </a:extLst>
          </p:cNvPr>
          <p:cNvSpPr>
            <a:spLocks noGrp="1"/>
          </p:cNvSpPr>
          <p:nvPr>
            <p:ph type="title"/>
          </p:nvPr>
        </p:nvSpPr>
        <p:spPr>
          <a:xfrm>
            <a:off x="513184" y="242596"/>
            <a:ext cx="8182947" cy="574042"/>
          </a:xfrm>
        </p:spPr>
        <p:txBody>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2. test for degree of association (two variables)</a:t>
            </a:r>
            <a:endParaRPr lang="en-IN" dirty="0"/>
          </a:p>
        </p:txBody>
      </p:sp>
      <p:sp>
        <p:nvSpPr>
          <p:cNvPr id="3" name="Content Placeholder 2">
            <a:extLst>
              <a:ext uri="{FF2B5EF4-FFF2-40B4-BE49-F238E27FC236}">
                <a16:creationId xmlns:a16="http://schemas.microsoft.com/office/drawing/2014/main" id="{4A4B119C-50EE-67B2-7846-5773E11583CA}"/>
              </a:ext>
            </a:extLst>
          </p:cNvPr>
          <p:cNvSpPr>
            <a:spLocks noGrp="1"/>
          </p:cNvSpPr>
          <p:nvPr>
            <p:ph idx="1"/>
          </p:nvPr>
        </p:nvSpPr>
        <p:spPr>
          <a:xfrm>
            <a:off x="513183" y="816638"/>
            <a:ext cx="10207689" cy="6041361"/>
          </a:xfrm>
        </p:spPr>
        <p:txBody>
          <a:bodyPr/>
          <a:lstStyle/>
          <a:p>
            <a:pPr marL="0" indent="0">
              <a:buNone/>
            </a:pPr>
            <a:endParaRPr lang="en-IN" dirty="0"/>
          </a:p>
        </p:txBody>
      </p:sp>
      <p:pic>
        <p:nvPicPr>
          <p:cNvPr id="4" name="Picture 3">
            <a:extLst>
              <a:ext uri="{FF2B5EF4-FFF2-40B4-BE49-F238E27FC236}">
                <a16:creationId xmlns:a16="http://schemas.microsoft.com/office/drawing/2014/main" id="{7D2C383A-62E6-AE51-128A-81EB04CC8003}"/>
              </a:ext>
            </a:extLst>
          </p:cNvPr>
          <p:cNvPicPr>
            <a:picLocks noChangeAspect="1"/>
          </p:cNvPicPr>
          <p:nvPr/>
        </p:nvPicPr>
        <p:blipFill>
          <a:blip r:embed="rId2"/>
          <a:stretch>
            <a:fillRect/>
          </a:stretch>
        </p:blipFill>
        <p:spPr>
          <a:xfrm>
            <a:off x="1392114" y="1192465"/>
            <a:ext cx="7238702" cy="5272239"/>
          </a:xfrm>
          <a:prstGeom prst="rect">
            <a:avLst/>
          </a:prstGeom>
        </p:spPr>
      </p:pic>
    </p:spTree>
    <p:extLst>
      <p:ext uri="{BB962C8B-B14F-4D97-AF65-F5344CB8AC3E}">
        <p14:creationId xmlns:p14="http://schemas.microsoft.com/office/powerpoint/2010/main" val="29757541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3063-A7B0-5A34-8255-19C250CD2CD4}"/>
              </a:ext>
            </a:extLst>
          </p:cNvPr>
          <p:cNvSpPr>
            <a:spLocks noGrp="1"/>
          </p:cNvSpPr>
          <p:nvPr>
            <p:ph type="title"/>
          </p:nvPr>
        </p:nvSpPr>
        <p:spPr>
          <a:xfrm>
            <a:off x="677334" y="119776"/>
            <a:ext cx="8018797" cy="346755"/>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061EB6B9-A143-90AA-7165-53EB49A4DD8D}"/>
              </a:ext>
            </a:extLst>
          </p:cNvPr>
          <p:cNvSpPr>
            <a:spLocks noGrp="1"/>
          </p:cNvSpPr>
          <p:nvPr>
            <p:ph idx="1"/>
          </p:nvPr>
        </p:nvSpPr>
        <p:spPr>
          <a:xfrm>
            <a:off x="587829" y="1903445"/>
            <a:ext cx="10310326" cy="4954555"/>
          </a:xfrm>
        </p:spPr>
        <p:txBody>
          <a:bodyPr/>
          <a:lstStyle/>
          <a:p>
            <a:pPr marL="342900" lvl="0" indent="-342900">
              <a:lnSpc>
                <a:spcPct val="107000"/>
              </a:lnSpc>
              <a:buFont typeface="+mj-lt"/>
              <a:buAutoNum type="arabicPeriod"/>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b="1" dirty="0">
                <a:latin typeface="Calibri" panose="020F0502020204030204" pitchFamily="34" charset="0"/>
                <a:ea typeface="Calibri" panose="020F0502020204030204" pitchFamily="34" charset="0"/>
                <a:cs typeface="Times New Roman" panose="02020603050405020304" pitchFamily="18" charset="0"/>
              </a:rPr>
              <a:t>F</a:t>
            </a:r>
            <a:r>
              <a:rPr lang="en-US" sz="1800" b="1" dirty="0">
                <a:effectLst/>
                <a:latin typeface="Calibri" panose="020F0502020204030204" pitchFamily="34" charset="0"/>
                <a:ea typeface="Calibri" panose="020F0502020204030204" pitchFamily="34" charset="0"/>
                <a:cs typeface="Times New Roman" panose="02020603050405020304" pitchFamily="18" charset="0"/>
              </a:rPr>
              <a:t>irst output is test statistic (5.18224..)</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b="1" dirty="0">
                <a:latin typeface="Calibri" panose="020F0502020204030204" pitchFamily="34" charset="0"/>
                <a:ea typeface="Calibri" panose="020F0502020204030204" pitchFamily="34" charset="0"/>
                <a:cs typeface="Times New Roman" panose="02020603050405020304" pitchFamily="18" charset="0"/>
              </a:rPr>
              <a:t>S</a:t>
            </a:r>
            <a:r>
              <a:rPr lang="en-US" sz="1800" b="1" dirty="0">
                <a:effectLst/>
                <a:latin typeface="Calibri" panose="020F0502020204030204" pitchFamily="34" charset="0"/>
                <a:ea typeface="Calibri" panose="020F0502020204030204" pitchFamily="34" charset="0"/>
                <a:cs typeface="Times New Roman" panose="02020603050405020304" pitchFamily="18" charset="0"/>
              </a:rPr>
              <a:t>econd output (0.0749 ( is the p-value))</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IN" sz="1800" b="1" dirty="0">
                <a:effectLst/>
                <a:latin typeface="Calibri" panose="020F0502020204030204" pitchFamily="34" charset="0"/>
                <a:ea typeface="Calibri" panose="020F0502020204030204" pitchFamily="34" charset="0"/>
                <a:cs typeface="Times New Roman" panose="02020603050405020304" pitchFamily="18" charset="0"/>
              </a:rPr>
              <a:t>T</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hird</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output is the DF for the table</a:t>
            </a:r>
            <a:r>
              <a:rPr lang="en-IN" dirty="0">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DF for the table = (number of rows - 1) * (number of columns -1 )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b="1" dirty="0">
                <a:latin typeface="Calibri" panose="020F0502020204030204" pitchFamily="34" charset="0"/>
                <a:ea typeface="Calibri" panose="020F0502020204030204" pitchFamily="34" charset="0"/>
                <a:cs typeface="Times New Roman" panose="02020603050405020304" pitchFamily="18" charset="0"/>
              </a:rPr>
              <a:t>F</a:t>
            </a:r>
            <a:r>
              <a:rPr lang="en-US" sz="1800" b="1" dirty="0">
                <a:effectLst/>
                <a:latin typeface="Calibri" panose="020F0502020204030204" pitchFamily="34" charset="0"/>
                <a:ea typeface="Calibri" panose="020F0502020204030204" pitchFamily="34" charset="0"/>
                <a:cs typeface="Times New Roman" panose="02020603050405020304" pitchFamily="18" charset="0"/>
              </a:rPr>
              <a:t>ourth result is the array of expected values(1</a:t>
            </a:r>
            <a:r>
              <a:rPr lang="en-US" sz="1800" b="1" baseline="30000" dirty="0">
                <a:effectLst/>
                <a:latin typeface="Calibri" panose="020F0502020204030204" pitchFamily="34" charset="0"/>
                <a:ea typeface="Calibri" panose="020F0502020204030204" pitchFamily="34" charset="0"/>
                <a:cs typeface="Times New Roman" panose="02020603050405020304" pitchFamily="18" charset="0"/>
              </a:rPr>
              <a:t>st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row is for males and 2</a:t>
            </a:r>
            <a:r>
              <a:rPr lang="en-US" sz="1800" b="1" baseline="30000" dirty="0">
                <a:effectLst/>
                <a:latin typeface="Calibri" panose="020F0502020204030204" pitchFamily="34" charset="0"/>
                <a:ea typeface="Calibri" panose="020F0502020204030204" pitchFamily="34" charset="0"/>
                <a:cs typeface="Times New Roman" panose="02020603050405020304" pitchFamily="18" charset="0"/>
              </a:rPr>
              <a:t>nd</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row is for females)</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1800" b="1" dirty="0">
                <a:effectLst/>
                <a:latin typeface="Calibri" panose="020F0502020204030204" pitchFamily="34" charset="0"/>
                <a:ea typeface="Calibri" panose="020F0502020204030204" pitchFamily="34" charset="0"/>
                <a:cs typeface="Times New Roman" panose="02020603050405020304" pitchFamily="18" charset="0"/>
              </a:rPr>
              <a:t>p-value &gt; 0.05, so the Ho is not rejected and we conclude that the type of food ordered does NOT depend on the gender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p:txBody>
      </p:sp>
      <p:pic>
        <p:nvPicPr>
          <p:cNvPr id="5" name="Picture 4">
            <a:extLst>
              <a:ext uri="{FF2B5EF4-FFF2-40B4-BE49-F238E27FC236}">
                <a16:creationId xmlns:a16="http://schemas.microsoft.com/office/drawing/2014/main" id="{AF2A8879-1E90-D767-E19E-9EDE0D771FFC}"/>
              </a:ext>
            </a:extLst>
          </p:cNvPr>
          <p:cNvPicPr>
            <a:picLocks noChangeAspect="1"/>
          </p:cNvPicPr>
          <p:nvPr/>
        </p:nvPicPr>
        <p:blipFill>
          <a:blip r:embed="rId2"/>
          <a:stretch>
            <a:fillRect/>
          </a:stretch>
        </p:blipFill>
        <p:spPr>
          <a:xfrm>
            <a:off x="1956765" y="947266"/>
            <a:ext cx="5918272" cy="1681327"/>
          </a:xfrm>
          <a:prstGeom prst="rect">
            <a:avLst/>
          </a:prstGeom>
        </p:spPr>
      </p:pic>
    </p:spTree>
    <p:extLst>
      <p:ext uri="{BB962C8B-B14F-4D97-AF65-F5344CB8AC3E}">
        <p14:creationId xmlns:p14="http://schemas.microsoft.com/office/powerpoint/2010/main" val="14203774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083F7-1EAD-48CC-6ACF-1702DA89BC3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BCFD918-628F-A187-835A-A13E2E97E774}"/>
              </a:ext>
            </a:extLst>
          </p:cNvPr>
          <p:cNvSpPr>
            <a:spLocks noGrp="1"/>
          </p:cNvSpPr>
          <p:nvPr>
            <p:ph idx="1"/>
          </p:nvPr>
        </p:nvSpPr>
        <p:spPr/>
        <p:txBody>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o/p of In 134 and In 129…</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61BAB627-B663-4BC3-F7E0-766D8F7D0B90}"/>
              </a:ext>
            </a:extLst>
          </p:cNvPr>
          <p:cNvPicPr>
            <a:picLocks noChangeAspect="1"/>
          </p:cNvPicPr>
          <p:nvPr/>
        </p:nvPicPr>
        <p:blipFill>
          <a:blip r:embed="rId2"/>
          <a:stretch>
            <a:fillRect/>
          </a:stretch>
        </p:blipFill>
        <p:spPr>
          <a:xfrm>
            <a:off x="852942" y="2668555"/>
            <a:ext cx="8421060" cy="3285949"/>
          </a:xfrm>
          <a:prstGeom prst="rect">
            <a:avLst/>
          </a:prstGeom>
        </p:spPr>
      </p:pic>
    </p:spTree>
    <p:extLst>
      <p:ext uri="{BB962C8B-B14F-4D97-AF65-F5344CB8AC3E}">
        <p14:creationId xmlns:p14="http://schemas.microsoft.com/office/powerpoint/2010/main" val="25054216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E7432-752C-6C7C-84FD-2CE51495249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478D931-F5B0-6267-894B-C0D058580C80}"/>
              </a:ext>
            </a:extLst>
          </p:cNvPr>
          <p:cNvSpPr>
            <a:spLocks noGrp="1"/>
          </p:cNvSpPr>
          <p:nvPr>
            <p:ph type="body" idx="1"/>
          </p:nvPr>
        </p:nvSpPr>
        <p:spPr/>
        <p:txBody>
          <a:bodyPr>
            <a:normAutofit/>
          </a:bodyPr>
          <a:lstStyle/>
          <a:p>
            <a:r>
              <a:rPr lang="en-IN" sz="4000" dirty="0">
                <a:latin typeface="Arial Rounded MT Bold" panose="020F0704030504030204" pitchFamily="34" charset="0"/>
              </a:rPr>
              <a:t>Thank You</a:t>
            </a:r>
          </a:p>
        </p:txBody>
      </p:sp>
    </p:spTree>
    <p:extLst>
      <p:ext uri="{BB962C8B-B14F-4D97-AF65-F5344CB8AC3E}">
        <p14:creationId xmlns:p14="http://schemas.microsoft.com/office/powerpoint/2010/main" val="1609382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AE4A0C-2B54-9253-C0CA-88194459BF11}"/>
              </a:ext>
            </a:extLst>
          </p:cNvPr>
          <p:cNvPicPr>
            <a:picLocks noChangeAspect="1"/>
          </p:cNvPicPr>
          <p:nvPr/>
        </p:nvPicPr>
        <p:blipFill>
          <a:blip r:embed="rId2"/>
          <a:stretch>
            <a:fillRect/>
          </a:stretch>
        </p:blipFill>
        <p:spPr>
          <a:xfrm>
            <a:off x="289249" y="491741"/>
            <a:ext cx="10067730" cy="6099628"/>
          </a:xfrm>
          <a:prstGeom prst="rect">
            <a:avLst/>
          </a:prstGeom>
        </p:spPr>
      </p:pic>
    </p:spTree>
    <p:extLst>
      <p:ext uri="{BB962C8B-B14F-4D97-AF65-F5344CB8AC3E}">
        <p14:creationId xmlns:p14="http://schemas.microsoft.com/office/powerpoint/2010/main" val="3901882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158DEC-11C1-ADB8-C0D2-17A82531EC41}"/>
              </a:ext>
            </a:extLst>
          </p:cNvPr>
          <p:cNvPicPr>
            <a:picLocks noChangeAspect="1"/>
          </p:cNvPicPr>
          <p:nvPr/>
        </p:nvPicPr>
        <p:blipFill rotWithShape="1">
          <a:blip r:embed="rId2"/>
          <a:srcRect t="26197" r="17793" b="16683"/>
          <a:stretch/>
        </p:blipFill>
        <p:spPr bwMode="auto">
          <a:xfrm>
            <a:off x="444098" y="1071813"/>
            <a:ext cx="9224743" cy="2961173"/>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C0CE866C-550B-525E-A4CC-264F80D3CE2E}"/>
              </a:ext>
            </a:extLst>
          </p:cNvPr>
          <p:cNvPicPr>
            <a:picLocks noChangeAspect="1"/>
          </p:cNvPicPr>
          <p:nvPr/>
        </p:nvPicPr>
        <p:blipFill rotWithShape="1">
          <a:blip r:embed="rId3"/>
          <a:srcRect t="27001" b="22175"/>
          <a:stretch/>
        </p:blipFill>
        <p:spPr bwMode="auto">
          <a:xfrm>
            <a:off x="456931" y="3960065"/>
            <a:ext cx="10217485" cy="277761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159567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903</TotalTime>
  <Words>4363</Words>
  <Application>Microsoft Office PowerPoint</Application>
  <PresentationFormat>Widescreen</PresentationFormat>
  <Paragraphs>372</Paragraphs>
  <Slides>77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77</vt:i4>
      </vt:variant>
    </vt:vector>
  </HeadingPairs>
  <TitlesOfParts>
    <vt:vector size="86" baseType="lpstr">
      <vt:lpstr>Arial</vt:lpstr>
      <vt:lpstr>Arial Rounded MT Bold</vt:lpstr>
      <vt:lpstr>Calibri</vt:lpstr>
      <vt:lpstr>Inter</vt:lpstr>
      <vt:lpstr>Rockwell</vt:lpstr>
      <vt:lpstr>Rockwell Condensed</vt:lpstr>
      <vt:lpstr>Wingdings</vt:lpstr>
      <vt:lpstr>Wingdings 3</vt:lpstr>
      <vt:lpstr>Wood Type</vt:lpstr>
      <vt:lpstr>INFERENTIAL STATISTICS</vt:lpstr>
      <vt:lpstr>What is Inferential Statistics?</vt:lpstr>
      <vt:lpstr>PowerPoint Presentation</vt:lpstr>
      <vt:lpstr>PowerPoint Presentation</vt:lpstr>
      <vt:lpstr>PowerPoint Presentation</vt:lpstr>
      <vt:lpstr>PowerPoint Presentation</vt:lpstr>
      <vt:lpstr>As we increase the confidence level say to 99%, will the interval increase ? YES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involved in Hypothesis testing: </vt:lpstr>
      <vt:lpstr>PowerPoint Presentation</vt:lpstr>
      <vt:lpstr>Example :</vt:lpstr>
      <vt:lpstr>Case 1: Error on right side (RIGHT TAIL TEST) </vt:lpstr>
      <vt:lpstr>PowerPoint Presentation</vt:lpstr>
      <vt:lpstr>Case 2: Error on left side (LEFT TAIL TEST) </vt:lpstr>
      <vt:lpstr>Case 3: Error on both sides (TWO TAIL TEST) </vt:lpstr>
      <vt:lpstr>PowerPoint Presentation</vt:lpstr>
      <vt:lpstr>PowerPoint Presentation</vt:lpstr>
      <vt:lpstr>PowerPoint Presentation</vt:lpstr>
      <vt:lpstr>Case 1: </vt:lpstr>
      <vt:lpstr>Case 2: </vt:lpstr>
      <vt:lpstr>Case 3: </vt:lpstr>
      <vt:lpstr>What is P value ? Why would we compare P value with LoS? What is the common thing between them? </vt:lpstr>
      <vt:lpstr>Type 1 error : </vt:lpstr>
      <vt:lpstr>Type 2 error: </vt:lpstr>
      <vt:lpstr>PowerPoint Presentation</vt:lpstr>
      <vt:lpstr>PowerPoint Presentation</vt:lpstr>
      <vt:lpstr>PowerPoint Presentation</vt:lpstr>
      <vt:lpstr>PowerPoint Presentation</vt:lpstr>
      <vt:lpstr>Steps involved in Hypothesis Testing: </vt:lpstr>
      <vt:lpstr>PowerPoint Presentation</vt:lpstr>
      <vt:lpstr>PowerPoint Presentation</vt:lpstr>
      <vt:lpstr>PowerPoint Presentation</vt:lpstr>
      <vt:lpstr>Example:</vt:lpstr>
      <vt:lpstr>PowerPoint Presentation</vt:lpstr>
      <vt:lpstr>PowerPoint Presentation</vt:lpstr>
      <vt:lpstr>Task : (1 TAIL TEST) </vt:lpstr>
      <vt:lpstr>PowerPoint Presentation</vt:lpstr>
      <vt:lpstr>Task : (2 TAIL TEST) </vt:lpstr>
      <vt:lpstr>PowerPoint Presentation</vt:lpstr>
      <vt:lpstr>PowerPoint Presentation</vt:lpstr>
      <vt:lpstr>2 SAMPLE T TEST : </vt:lpstr>
      <vt:lpstr>PowerPoint Presentation</vt:lpstr>
      <vt:lpstr>PowerPoint Presentation</vt:lpstr>
      <vt:lpstr>ANOVA (Analysis of Variance):</vt:lpstr>
      <vt:lpstr>One-way ANOVA :</vt:lpstr>
      <vt:lpstr>PowerPoint Presentation</vt:lpstr>
      <vt:lpstr>PowerPoint Presentation</vt:lpstr>
      <vt:lpstr>PowerPoint Presentation</vt:lpstr>
      <vt:lpstr>PowerPoint Presentation</vt:lpstr>
      <vt:lpstr>PowerPoint Presentation</vt:lpstr>
      <vt:lpstr>Tukey Test :</vt:lpstr>
      <vt:lpstr>PowerPoint Presentation</vt:lpstr>
      <vt:lpstr>PowerPoint Presentation</vt:lpstr>
      <vt:lpstr>PowerPoint Presentation</vt:lpstr>
      <vt:lpstr>PowerPoint Presentation</vt:lpstr>
      <vt:lpstr>PowerPoint Presentation</vt:lpstr>
      <vt:lpstr>PowerPoint Presentation</vt:lpstr>
      <vt:lpstr>Two-way ANOVA : same as one-way ANOVA but here we have 2 factors instead of 1 which can influence Value</vt:lpstr>
      <vt:lpstr>PowerPoint Presentation</vt:lpstr>
      <vt:lpstr>PowerPoint Presentation</vt:lpstr>
      <vt:lpstr>Chi Square Distribution :</vt:lpstr>
      <vt:lpstr>PowerPoint Presentation</vt:lpstr>
      <vt:lpstr>PowerPoint Presentation</vt:lpstr>
      <vt:lpstr>PowerPoint Presentation</vt:lpstr>
      <vt:lpstr>2. test for degree of association (two variables)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INFERENTIAL STATISTICS</dc:title>
  <dc:creator>Sadiya Ansari</dc:creator>
  <cp:lastModifiedBy>shubham bhosale</cp:lastModifiedBy>
  <cp:revision>48</cp:revision>
  <dcterms:created xsi:type="dcterms:W3CDTF">2023-11-21T04:17:14Z</dcterms:created>
  <dcterms:modified xsi:type="dcterms:W3CDTF">2024-05-01T13:03:43Z</dcterms:modified>
</cp:coreProperties>
</file>